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83" r:id="rId4"/>
    <p:sldId id="264" r:id="rId5"/>
    <p:sldId id="258" r:id="rId6"/>
    <p:sldId id="269" r:id="rId7"/>
    <p:sldId id="259" r:id="rId8"/>
    <p:sldId id="270" r:id="rId9"/>
    <p:sldId id="271" r:id="rId10"/>
    <p:sldId id="272" r:id="rId11"/>
    <p:sldId id="273" r:id="rId12"/>
    <p:sldId id="274" r:id="rId13"/>
    <p:sldId id="275" r:id="rId14"/>
    <p:sldId id="276" r:id="rId15"/>
    <p:sldId id="277" r:id="rId16"/>
    <p:sldId id="266" r:id="rId17"/>
    <p:sldId id="268" r:id="rId18"/>
    <p:sldId id="260" r:id="rId19"/>
    <p:sldId id="261" r:id="rId20"/>
    <p:sldId id="262" r:id="rId21"/>
    <p:sldId id="267" r:id="rId22"/>
    <p:sldId id="278" r:id="rId23"/>
    <p:sldId id="279" r:id="rId24"/>
    <p:sldId id="280" r:id="rId25"/>
    <p:sldId id="265"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41"/>
    <p:restoredTop sz="94660"/>
  </p:normalViewPr>
  <p:slideViewPr>
    <p:cSldViewPr snapToGrid="0">
      <p:cViewPr varScale="1">
        <p:scale>
          <a:sx n="48" d="100"/>
          <a:sy n="48" d="100"/>
        </p:scale>
        <p:origin x="6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E40A54-C580-4606-B58E-0835FFE96429}"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AA3A0FB4-EE38-485F-BF02-609DB3821445}">
      <dgm:prSet/>
      <dgm:spPr/>
      <dgm:t>
        <a:bodyPr/>
        <a:lstStyle/>
        <a:p>
          <a:r>
            <a:rPr lang="en-US" dirty="0"/>
            <a:t>A - Flooding is still an ongoing problem</a:t>
          </a:r>
        </a:p>
      </dgm:t>
    </dgm:pt>
    <dgm:pt modelId="{B0EB4ED4-986B-45F5-A3ED-4D7CB1F7EAA9}" type="parTrans" cxnId="{2968E303-85DB-44D1-AFF0-EEEAAF4300B8}">
      <dgm:prSet/>
      <dgm:spPr/>
      <dgm:t>
        <a:bodyPr/>
        <a:lstStyle/>
        <a:p>
          <a:endParaRPr lang="en-US"/>
        </a:p>
      </dgm:t>
    </dgm:pt>
    <dgm:pt modelId="{8A4D149B-CB41-4758-BE27-01E61DC3EF19}" type="sibTrans" cxnId="{2968E303-85DB-44D1-AFF0-EEEAAF4300B8}">
      <dgm:prSet/>
      <dgm:spPr/>
      <dgm:t>
        <a:bodyPr/>
        <a:lstStyle/>
        <a:p>
          <a:endParaRPr lang="en-US"/>
        </a:p>
      </dgm:t>
    </dgm:pt>
    <dgm:pt modelId="{17D31C16-3FC9-4199-9C82-33E91877D0BA}">
      <dgm:prSet/>
      <dgm:spPr/>
      <dgm:t>
        <a:bodyPr/>
        <a:lstStyle/>
        <a:p>
          <a:r>
            <a:rPr lang="en-US" dirty="0"/>
            <a:t>B - Lack of Critical Thinking</a:t>
          </a:r>
        </a:p>
      </dgm:t>
    </dgm:pt>
    <dgm:pt modelId="{79AC2952-FAC7-4BD1-AF67-09D1BB468E83}" type="parTrans" cxnId="{DB744503-2285-4C77-8133-2107EE808E56}">
      <dgm:prSet/>
      <dgm:spPr/>
      <dgm:t>
        <a:bodyPr/>
        <a:lstStyle/>
        <a:p>
          <a:endParaRPr lang="en-US"/>
        </a:p>
      </dgm:t>
    </dgm:pt>
    <dgm:pt modelId="{62BE1717-3563-4629-90A7-D56DEBFC499E}" type="sibTrans" cxnId="{DB744503-2285-4C77-8133-2107EE808E56}">
      <dgm:prSet/>
      <dgm:spPr/>
      <dgm:t>
        <a:bodyPr/>
        <a:lstStyle/>
        <a:p>
          <a:endParaRPr lang="en-US"/>
        </a:p>
      </dgm:t>
    </dgm:pt>
    <dgm:pt modelId="{A88ECA0A-16E1-EA4C-80F5-BB3C88E4C689}">
      <dgm:prSet/>
      <dgm:spPr/>
      <dgm:t>
        <a:bodyPr/>
        <a:lstStyle/>
        <a:p>
          <a:r>
            <a:rPr lang="en-US" dirty="0"/>
            <a:t>C - Lack of Regional Coordination</a:t>
          </a:r>
        </a:p>
      </dgm:t>
    </dgm:pt>
    <dgm:pt modelId="{E2642EC9-85C2-E54B-918B-4007E5FB0CBB}" type="parTrans" cxnId="{0C502E31-EA68-9F48-8CD9-D41DDFF2BB90}">
      <dgm:prSet/>
      <dgm:spPr/>
      <dgm:t>
        <a:bodyPr/>
        <a:lstStyle/>
        <a:p>
          <a:endParaRPr lang="en-US"/>
        </a:p>
      </dgm:t>
    </dgm:pt>
    <dgm:pt modelId="{63564D20-B6D8-5248-9083-F5B848A83C79}" type="sibTrans" cxnId="{0C502E31-EA68-9F48-8CD9-D41DDFF2BB90}">
      <dgm:prSet/>
      <dgm:spPr/>
      <dgm:t>
        <a:bodyPr/>
        <a:lstStyle/>
        <a:p>
          <a:endParaRPr lang="en-US"/>
        </a:p>
      </dgm:t>
    </dgm:pt>
    <dgm:pt modelId="{300F152E-071A-ED42-A1EA-0891C8DE94C0}">
      <dgm:prSet/>
      <dgm:spPr/>
      <dgm:t>
        <a:bodyPr/>
        <a:lstStyle/>
        <a:p>
          <a:r>
            <a:rPr lang="en-US" dirty="0"/>
            <a:t>D - Not enough Respect for the Ohio River</a:t>
          </a:r>
        </a:p>
      </dgm:t>
    </dgm:pt>
    <dgm:pt modelId="{559AD8B5-6ABB-C14D-BFD0-1E3013479134}" type="parTrans" cxnId="{1E186C2F-B15B-2743-8DA7-AEBDD5AB406E}">
      <dgm:prSet/>
      <dgm:spPr/>
      <dgm:t>
        <a:bodyPr/>
        <a:lstStyle/>
        <a:p>
          <a:endParaRPr lang="en-US"/>
        </a:p>
      </dgm:t>
    </dgm:pt>
    <dgm:pt modelId="{F6427A38-923E-684B-8C82-04E60B827F79}" type="sibTrans" cxnId="{1E186C2F-B15B-2743-8DA7-AEBDD5AB406E}">
      <dgm:prSet/>
      <dgm:spPr/>
      <dgm:t>
        <a:bodyPr/>
        <a:lstStyle/>
        <a:p>
          <a:endParaRPr lang="en-US"/>
        </a:p>
      </dgm:t>
    </dgm:pt>
    <dgm:pt modelId="{75CBDD72-88D8-0B41-9ADF-3CE3E4F8EF79}">
      <dgm:prSet/>
      <dgm:spPr/>
      <dgm:t>
        <a:bodyPr/>
        <a:lstStyle/>
        <a:p>
          <a:r>
            <a:rPr lang="en-US" dirty="0"/>
            <a:t>E – Sources of Problems within the watershed never truly identified</a:t>
          </a:r>
        </a:p>
      </dgm:t>
    </dgm:pt>
    <dgm:pt modelId="{112D1FB6-FC0D-6742-8280-33B693439FA8}" type="parTrans" cxnId="{61FC5124-EE77-3F4D-8207-4C070D54E033}">
      <dgm:prSet/>
      <dgm:spPr/>
      <dgm:t>
        <a:bodyPr/>
        <a:lstStyle/>
        <a:p>
          <a:endParaRPr lang="en-US"/>
        </a:p>
      </dgm:t>
    </dgm:pt>
    <dgm:pt modelId="{E6CA2C4B-588D-AF4A-AF93-4A48B158F547}" type="sibTrans" cxnId="{61FC5124-EE77-3F4D-8207-4C070D54E033}">
      <dgm:prSet/>
      <dgm:spPr/>
      <dgm:t>
        <a:bodyPr/>
        <a:lstStyle/>
        <a:p>
          <a:endParaRPr lang="en-US"/>
        </a:p>
      </dgm:t>
    </dgm:pt>
    <dgm:pt modelId="{0B790E9F-DBC3-F74E-9610-7AD57793C275}" type="pres">
      <dgm:prSet presAssocID="{89E40A54-C580-4606-B58E-0835FFE96429}" presName="linear" presStyleCnt="0">
        <dgm:presLayoutVars>
          <dgm:animLvl val="lvl"/>
          <dgm:resizeHandles val="exact"/>
        </dgm:presLayoutVars>
      </dgm:prSet>
      <dgm:spPr/>
    </dgm:pt>
    <dgm:pt modelId="{0198A52B-5D60-4C4C-A8B9-371C2B39D4C5}" type="pres">
      <dgm:prSet presAssocID="{AA3A0FB4-EE38-485F-BF02-609DB3821445}" presName="parentText" presStyleLbl="node1" presStyleIdx="0" presStyleCnt="5">
        <dgm:presLayoutVars>
          <dgm:chMax val="0"/>
          <dgm:bulletEnabled val="1"/>
        </dgm:presLayoutVars>
      </dgm:prSet>
      <dgm:spPr/>
    </dgm:pt>
    <dgm:pt modelId="{97E344F4-0B7F-CD48-8E31-EB6E6DCDEC78}" type="pres">
      <dgm:prSet presAssocID="{8A4D149B-CB41-4758-BE27-01E61DC3EF19}" presName="spacer" presStyleCnt="0"/>
      <dgm:spPr/>
    </dgm:pt>
    <dgm:pt modelId="{B7FB8F38-56D1-1F47-80B2-763BA498A4C1}" type="pres">
      <dgm:prSet presAssocID="{17D31C16-3FC9-4199-9C82-33E91877D0BA}" presName="parentText" presStyleLbl="node1" presStyleIdx="1" presStyleCnt="5">
        <dgm:presLayoutVars>
          <dgm:chMax val="0"/>
          <dgm:bulletEnabled val="1"/>
        </dgm:presLayoutVars>
      </dgm:prSet>
      <dgm:spPr/>
    </dgm:pt>
    <dgm:pt modelId="{40645FB9-8388-FF48-8723-596F92964051}" type="pres">
      <dgm:prSet presAssocID="{62BE1717-3563-4629-90A7-D56DEBFC499E}" presName="spacer" presStyleCnt="0"/>
      <dgm:spPr/>
    </dgm:pt>
    <dgm:pt modelId="{1F3DE327-E9E1-8C44-967C-23EB7D9A8D84}" type="pres">
      <dgm:prSet presAssocID="{A88ECA0A-16E1-EA4C-80F5-BB3C88E4C689}" presName="parentText" presStyleLbl="node1" presStyleIdx="2" presStyleCnt="5">
        <dgm:presLayoutVars>
          <dgm:chMax val="0"/>
          <dgm:bulletEnabled val="1"/>
        </dgm:presLayoutVars>
      </dgm:prSet>
      <dgm:spPr/>
    </dgm:pt>
    <dgm:pt modelId="{0E81B17B-5714-D146-BCA8-5D18189AC7B5}" type="pres">
      <dgm:prSet presAssocID="{63564D20-B6D8-5248-9083-F5B848A83C79}" presName="spacer" presStyleCnt="0"/>
      <dgm:spPr/>
    </dgm:pt>
    <dgm:pt modelId="{F389C296-21BF-D044-AC8D-96348D98E576}" type="pres">
      <dgm:prSet presAssocID="{300F152E-071A-ED42-A1EA-0891C8DE94C0}" presName="parentText" presStyleLbl="node1" presStyleIdx="3" presStyleCnt="5">
        <dgm:presLayoutVars>
          <dgm:chMax val="0"/>
          <dgm:bulletEnabled val="1"/>
        </dgm:presLayoutVars>
      </dgm:prSet>
      <dgm:spPr/>
    </dgm:pt>
    <dgm:pt modelId="{75B14885-BBA5-7B4B-9739-261775BE8DCD}" type="pres">
      <dgm:prSet presAssocID="{F6427A38-923E-684B-8C82-04E60B827F79}" presName="spacer" presStyleCnt="0"/>
      <dgm:spPr/>
    </dgm:pt>
    <dgm:pt modelId="{D1304A46-3799-B241-B0C6-74651BCE811E}" type="pres">
      <dgm:prSet presAssocID="{75CBDD72-88D8-0B41-9ADF-3CE3E4F8EF79}" presName="parentText" presStyleLbl="node1" presStyleIdx="4" presStyleCnt="5">
        <dgm:presLayoutVars>
          <dgm:chMax val="0"/>
          <dgm:bulletEnabled val="1"/>
        </dgm:presLayoutVars>
      </dgm:prSet>
      <dgm:spPr/>
    </dgm:pt>
  </dgm:ptLst>
  <dgm:cxnLst>
    <dgm:cxn modelId="{DB744503-2285-4C77-8133-2107EE808E56}" srcId="{89E40A54-C580-4606-B58E-0835FFE96429}" destId="{17D31C16-3FC9-4199-9C82-33E91877D0BA}" srcOrd="1" destOrd="0" parTransId="{79AC2952-FAC7-4BD1-AF67-09D1BB468E83}" sibTransId="{62BE1717-3563-4629-90A7-D56DEBFC499E}"/>
    <dgm:cxn modelId="{2968E303-85DB-44D1-AFF0-EEEAAF4300B8}" srcId="{89E40A54-C580-4606-B58E-0835FFE96429}" destId="{AA3A0FB4-EE38-485F-BF02-609DB3821445}" srcOrd="0" destOrd="0" parTransId="{B0EB4ED4-986B-45F5-A3ED-4D7CB1F7EAA9}" sibTransId="{8A4D149B-CB41-4758-BE27-01E61DC3EF19}"/>
    <dgm:cxn modelId="{5739AE05-913B-F74E-B216-60A9EF5E31E2}" type="presOf" srcId="{AA3A0FB4-EE38-485F-BF02-609DB3821445}" destId="{0198A52B-5D60-4C4C-A8B9-371C2B39D4C5}" srcOrd="0" destOrd="0" presId="urn:microsoft.com/office/officeart/2005/8/layout/vList2"/>
    <dgm:cxn modelId="{61FC5124-EE77-3F4D-8207-4C070D54E033}" srcId="{89E40A54-C580-4606-B58E-0835FFE96429}" destId="{75CBDD72-88D8-0B41-9ADF-3CE3E4F8EF79}" srcOrd="4" destOrd="0" parTransId="{112D1FB6-FC0D-6742-8280-33B693439FA8}" sibTransId="{E6CA2C4B-588D-AF4A-AF93-4A48B158F547}"/>
    <dgm:cxn modelId="{1E186C2F-B15B-2743-8DA7-AEBDD5AB406E}" srcId="{89E40A54-C580-4606-B58E-0835FFE96429}" destId="{300F152E-071A-ED42-A1EA-0891C8DE94C0}" srcOrd="3" destOrd="0" parTransId="{559AD8B5-6ABB-C14D-BFD0-1E3013479134}" sibTransId="{F6427A38-923E-684B-8C82-04E60B827F79}"/>
    <dgm:cxn modelId="{0C502E31-EA68-9F48-8CD9-D41DDFF2BB90}" srcId="{89E40A54-C580-4606-B58E-0835FFE96429}" destId="{A88ECA0A-16E1-EA4C-80F5-BB3C88E4C689}" srcOrd="2" destOrd="0" parTransId="{E2642EC9-85C2-E54B-918B-4007E5FB0CBB}" sibTransId="{63564D20-B6D8-5248-9083-F5B848A83C79}"/>
    <dgm:cxn modelId="{D85A0636-5FC4-F640-82AC-DE9F673593B9}" type="presOf" srcId="{300F152E-071A-ED42-A1EA-0891C8DE94C0}" destId="{F389C296-21BF-D044-AC8D-96348D98E576}" srcOrd="0" destOrd="0" presId="urn:microsoft.com/office/officeart/2005/8/layout/vList2"/>
    <dgm:cxn modelId="{36F18787-C4A6-CB4E-9A21-4F4110FEF336}" type="presOf" srcId="{75CBDD72-88D8-0B41-9ADF-3CE3E4F8EF79}" destId="{D1304A46-3799-B241-B0C6-74651BCE811E}" srcOrd="0" destOrd="0" presId="urn:microsoft.com/office/officeart/2005/8/layout/vList2"/>
    <dgm:cxn modelId="{F847B69E-0199-0A4D-A9FD-C84E9A705EFC}" type="presOf" srcId="{89E40A54-C580-4606-B58E-0835FFE96429}" destId="{0B790E9F-DBC3-F74E-9610-7AD57793C275}" srcOrd="0" destOrd="0" presId="urn:microsoft.com/office/officeart/2005/8/layout/vList2"/>
    <dgm:cxn modelId="{E6734BBA-5FBF-1C4A-AE2B-4261A36CF8EA}" type="presOf" srcId="{17D31C16-3FC9-4199-9C82-33E91877D0BA}" destId="{B7FB8F38-56D1-1F47-80B2-763BA498A4C1}" srcOrd="0" destOrd="0" presId="urn:microsoft.com/office/officeart/2005/8/layout/vList2"/>
    <dgm:cxn modelId="{AC430CFC-7FCC-C84D-9006-6C8F527D34AA}" type="presOf" srcId="{A88ECA0A-16E1-EA4C-80F5-BB3C88E4C689}" destId="{1F3DE327-E9E1-8C44-967C-23EB7D9A8D84}" srcOrd="0" destOrd="0" presId="urn:microsoft.com/office/officeart/2005/8/layout/vList2"/>
    <dgm:cxn modelId="{80CC1F97-0EDB-D046-8130-F56D4609113A}" type="presParOf" srcId="{0B790E9F-DBC3-F74E-9610-7AD57793C275}" destId="{0198A52B-5D60-4C4C-A8B9-371C2B39D4C5}" srcOrd="0" destOrd="0" presId="urn:microsoft.com/office/officeart/2005/8/layout/vList2"/>
    <dgm:cxn modelId="{99034D6A-79E3-B843-A6B4-8E508FFF75FD}" type="presParOf" srcId="{0B790E9F-DBC3-F74E-9610-7AD57793C275}" destId="{97E344F4-0B7F-CD48-8E31-EB6E6DCDEC78}" srcOrd="1" destOrd="0" presId="urn:microsoft.com/office/officeart/2005/8/layout/vList2"/>
    <dgm:cxn modelId="{30A6951B-B0E7-1B4D-84E3-6B092F58581C}" type="presParOf" srcId="{0B790E9F-DBC3-F74E-9610-7AD57793C275}" destId="{B7FB8F38-56D1-1F47-80B2-763BA498A4C1}" srcOrd="2" destOrd="0" presId="urn:microsoft.com/office/officeart/2005/8/layout/vList2"/>
    <dgm:cxn modelId="{D840BFFA-2829-4D49-8FD7-FC83090D1F67}" type="presParOf" srcId="{0B790E9F-DBC3-F74E-9610-7AD57793C275}" destId="{40645FB9-8388-FF48-8723-596F92964051}" srcOrd="3" destOrd="0" presId="urn:microsoft.com/office/officeart/2005/8/layout/vList2"/>
    <dgm:cxn modelId="{8455399B-DFBC-A445-86B0-B2CD91CCC4D5}" type="presParOf" srcId="{0B790E9F-DBC3-F74E-9610-7AD57793C275}" destId="{1F3DE327-E9E1-8C44-967C-23EB7D9A8D84}" srcOrd="4" destOrd="0" presId="urn:microsoft.com/office/officeart/2005/8/layout/vList2"/>
    <dgm:cxn modelId="{5F8F1167-EF7E-0847-946D-5941E6FB49F2}" type="presParOf" srcId="{0B790E9F-DBC3-F74E-9610-7AD57793C275}" destId="{0E81B17B-5714-D146-BCA8-5D18189AC7B5}" srcOrd="5" destOrd="0" presId="urn:microsoft.com/office/officeart/2005/8/layout/vList2"/>
    <dgm:cxn modelId="{08A2FBBF-1214-CF4C-A871-9853FE34F2F6}" type="presParOf" srcId="{0B790E9F-DBC3-F74E-9610-7AD57793C275}" destId="{F389C296-21BF-D044-AC8D-96348D98E576}" srcOrd="6" destOrd="0" presId="urn:microsoft.com/office/officeart/2005/8/layout/vList2"/>
    <dgm:cxn modelId="{AF5B2FEE-1F67-A544-984B-AFC9488D5C07}" type="presParOf" srcId="{0B790E9F-DBC3-F74E-9610-7AD57793C275}" destId="{75B14885-BBA5-7B4B-9739-261775BE8DCD}" srcOrd="7" destOrd="0" presId="urn:microsoft.com/office/officeart/2005/8/layout/vList2"/>
    <dgm:cxn modelId="{6A00C68A-CBDC-1E4D-A691-37DD9E9EC44F}" type="presParOf" srcId="{0B790E9F-DBC3-F74E-9610-7AD57793C275}" destId="{D1304A46-3799-B241-B0C6-74651BCE811E}"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0E8BDB-7BE0-46C1-B0EB-F5B25ACE88E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E2199AD-DBEE-4F92-9E89-5F168116DFC3}">
      <dgm:prSet/>
      <dgm:spPr/>
      <dgm:t>
        <a:bodyPr/>
        <a:lstStyle/>
        <a:p>
          <a:pPr>
            <a:lnSpc>
              <a:spcPct val="100000"/>
            </a:lnSpc>
          </a:pPr>
          <a:r>
            <a:rPr lang="en-US"/>
            <a:t>A – Going back to drawing board</a:t>
          </a:r>
        </a:p>
      </dgm:t>
    </dgm:pt>
    <dgm:pt modelId="{9F9BDA12-6381-4106-9968-AA9B568B8D60}" type="parTrans" cxnId="{91133DE6-8A35-494B-A5F4-C00D21AED70E}">
      <dgm:prSet/>
      <dgm:spPr/>
      <dgm:t>
        <a:bodyPr/>
        <a:lstStyle/>
        <a:p>
          <a:endParaRPr lang="en-US"/>
        </a:p>
      </dgm:t>
    </dgm:pt>
    <dgm:pt modelId="{0EE1424E-1F56-422A-AB2E-0F1A57C136B8}" type="sibTrans" cxnId="{91133DE6-8A35-494B-A5F4-C00D21AED70E}">
      <dgm:prSet/>
      <dgm:spPr/>
      <dgm:t>
        <a:bodyPr/>
        <a:lstStyle/>
        <a:p>
          <a:endParaRPr lang="en-US"/>
        </a:p>
      </dgm:t>
    </dgm:pt>
    <dgm:pt modelId="{5EBDD205-796A-4464-8CAD-5438BCCF2674}">
      <dgm:prSet/>
      <dgm:spPr/>
      <dgm:t>
        <a:bodyPr/>
        <a:lstStyle/>
        <a:p>
          <a:pPr>
            <a:lnSpc>
              <a:spcPct val="100000"/>
            </a:lnSpc>
          </a:pPr>
          <a:r>
            <a:rPr lang="en-US"/>
            <a:t>B – Believe in our own COMMON SENSE and SIMPLE ideas</a:t>
          </a:r>
        </a:p>
      </dgm:t>
    </dgm:pt>
    <dgm:pt modelId="{F6FA9034-E0CA-4604-B0BD-8CEAD15626EA}" type="parTrans" cxnId="{BB9C587C-EE9F-4480-B320-42DD3AF553ED}">
      <dgm:prSet/>
      <dgm:spPr/>
      <dgm:t>
        <a:bodyPr/>
        <a:lstStyle/>
        <a:p>
          <a:endParaRPr lang="en-US"/>
        </a:p>
      </dgm:t>
    </dgm:pt>
    <dgm:pt modelId="{3149255F-E11F-4BD1-8D57-6D2B6F197AB3}" type="sibTrans" cxnId="{BB9C587C-EE9F-4480-B320-42DD3AF553ED}">
      <dgm:prSet/>
      <dgm:spPr/>
      <dgm:t>
        <a:bodyPr/>
        <a:lstStyle/>
        <a:p>
          <a:endParaRPr lang="en-US"/>
        </a:p>
      </dgm:t>
    </dgm:pt>
    <dgm:pt modelId="{DE142AA1-614E-4B7F-B7C1-5E64D01EC1D9}">
      <dgm:prSet/>
      <dgm:spPr/>
      <dgm:t>
        <a:bodyPr/>
        <a:lstStyle/>
        <a:p>
          <a:pPr>
            <a:lnSpc>
              <a:spcPct val="100000"/>
            </a:lnSpc>
          </a:pPr>
          <a:r>
            <a:rPr lang="en-US"/>
            <a:t>Simple ideas like the Hoover Dam produce BIG RESULTS</a:t>
          </a:r>
        </a:p>
      </dgm:t>
    </dgm:pt>
    <dgm:pt modelId="{7B85E9E2-6CD0-45E7-A54D-E86FC9A655C1}" type="parTrans" cxnId="{98A060F3-FF23-4DA2-AC87-45D4C74CB93B}">
      <dgm:prSet/>
      <dgm:spPr/>
      <dgm:t>
        <a:bodyPr/>
        <a:lstStyle/>
        <a:p>
          <a:endParaRPr lang="en-US"/>
        </a:p>
      </dgm:t>
    </dgm:pt>
    <dgm:pt modelId="{0544B555-76ED-4030-8B45-4743870905B2}" type="sibTrans" cxnId="{98A060F3-FF23-4DA2-AC87-45D4C74CB93B}">
      <dgm:prSet/>
      <dgm:spPr/>
      <dgm:t>
        <a:bodyPr/>
        <a:lstStyle/>
        <a:p>
          <a:endParaRPr lang="en-US"/>
        </a:p>
      </dgm:t>
    </dgm:pt>
    <dgm:pt modelId="{E0A14624-87F7-4825-B47C-75AB7F073B97}">
      <dgm:prSet/>
      <dgm:spPr/>
      <dgm:t>
        <a:bodyPr/>
        <a:lstStyle/>
        <a:p>
          <a:pPr>
            <a:lnSpc>
              <a:spcPct val="100000"/>
            </a:lnSpc>
          </a:pPr>
          <a:r>
            <a:rPr lang="en-US"/>
            <a:t>C – Avoid causing Negative Externalities – costs imposed upon unwitting third parties</a:t>
          </a:r>
        </a:p>
      </dgm:t>
    </dgm:pt>
    <dgm:pt modelId="{FA0F085A-67B7-453C-B486-40D23524B2DE}" type="parTrans" cxnId="{1241A608-A944-4811-8EC4-5CF64A11C611}">
      <dgm:prSet/>
      <dgm:spPr/>
      <dgm:t>
        <a:bodyPr/>
        <a:lstStyle/>
        <a:p>
          <a:endParaRPr lang="en-US"/>
        </a:p>
      </dgm:t>
    </dgm:pt>
    <dgm:pt modelId="{196B2AE1-E449-42C7-8DB5-96D05795F84E}" type="sibTrans" cxnId="{1241A608-A944-4811-8EC4-5CF64A11C611}">
      <dgm:prSet/>
      <dgm:spPr/>
      <dgm:t>
        <a:bodyPr/>
        <a:lstStyle/>
        <a:p>
          <a:endParaRPr lang="en-US"/>
        </a:p>
      </dgm:t>
    </dgm:pt>
    <dgm:pt modelId="{F2FFA2F7-BB0C-48CB-8205-F1E7092B8F51}">
      <dgm:prSet/>
      <dgm:spPr/>
      <dgm:t>
        <a:bodyPr/>
        <a:lstStyle/>
        <a:p>
          <a:pPr>
            <a:lnSpc>
              <a:spcPct val="100000"/>
            </a:lnSpc>
          </a:pPr>
          <a:r>
            <a:rPr lang="en-US"/>
            <a:t>Example - building vast parking lot deserts that can cause massive surface runoff that effects downstream sites</a:t>
          </a:r>
        </a:p>
      </dgm:t>
    </dgm:pt>
    <dgm:pt modelId="{C96D8BFB-E644-4C0F-9B1E-1FDFF8B739F4}" type="parTrans" cxnId="{DF4690DF-1E26-475B-ACAE-96D5E8E870EA}">
      <dgm:prSet/>
      <dgm:spPr/>
      <dgm:t>
        <a:bodyPr/>
        <a:lstStyle/>
        <a:p>
          <a:endParaRPr lang="en-US"/>
        </a:p>
      </dgm:t>
    </dgm:pt>
    <dgm:pt modelId="{76623F1C-E440-49B2-8F41-6A5EE4889FF4}" type="sibTrans" cxnId="{DF4690DF-1E26-475B-ACAE-96D5E8E870EA}">
      <dgm:prSet/>
      <dgm:spPr/>
      <dgm:t>
        <a:bodyPr/>
        <a:lstStyle/>
        <a:p>
          <a:endParaRPr lang="en-US"/>
        </a:p>
      </dgm:t>
    </dgm:pt>
    <dgm:pt modelId="{ACD4571E-83B1-474D-8147-0378602FAD53}" type="pres">
      <dgm:prSet presAssocID="{0F0E8BDB-7BE0-46C1-B0EB-F5B25ACE88E4}" presName="root" presStyleCnt="0">
        <dgm:presLayoutVars>
          <dgm:dir/>
          <dgm:resizeHandles val="exact"/>
        </dgm:presLayoutVars>
      </dgm:prSet>
      <dgm:spPr/>
    </dgm:pt>
    <dgm:pt modelId="{9F26F129-A791-4E5E-BDF7-364562F3A1E3}" type="pres">
      <dgm:prSet presAssocID="{2E2199AD-DBEE-4F92-9E89-5F168116DFC3}" presName="compNode" presStyleCnt="0"/>
      <dgm:spPr/>
    </dgm:pt>
    <dgm:pt modelId="{3EFDC550-01CD-4B01-B892-704913FDA712}" type="pres">
      <dgm:prSet presAssocID="{2E2199AD-DBEE-4F92-9E89-5F168116DFC3}" presName="bgRect" presStyleLbl="bgShp" presStyleIdx="0" presStyleCnt="3"/>
      <dgm:spPr/>
    </dgm:pt>
    <dgm:pt modelId="{38093A35-59F8-40EF-B790-D76BEF8BCB36}" type="pres">
      <dgm:prSet presAssocID="{2E2199AD-DBEE-4F92-9E89-5F168116DF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sel"/>
        </a:ext>
      </dgm:extLst>
    </dgm:pt>
    <dgm:pt modelId="{40544FAF-D250-4246-A7EC-E79BA01AC2E4}" type="pres">
      <dgm:prSet presAssocID="{2E2199AD-DBEE-4F92-9E89-5F168116DFC3}" presName="spaceRect" presStyleCnt="0"/>
      <dgm:spPr/>
    </dgm:pt>
    <dgm:pt modelId="{3106E3DD-2BA0-40BA-8F77-1805323028C7}" type="pres">
      <dgm:prSet presAssocID="{2E2199AD-DBEE-4F92-9E89-5F168116DFC3}" presName="parTx" presStyleLbl="revTx" presStyleIdx="0" presStyleCnt="5">
        <dgm:presLayoutVars>
          <dgm:chMax val="0"/>
          <dgm:chPref val="0"/>
        </dgm:presLayoutVars>
      </dgm:prSet>
      <dgm:spPr/>
    </dgm:pt>
    <dgm:pt modelId="{9ADA66B6-1E37-493D-858D-93CB1501AE6F}" type="pres">
      <dgm:prSet presAssocID="{0EE1424E-1F56-422A-AB2E-0F1A57C136B8}" presName="sibTrans" presStyleCnt="0"/>
      <dgm:spPr/>
    </dgm:pt>
    <dgm:pt modelId="{E7E87F45-9DF1-47A6-99CB-656BE17AEF06}" type="pres">
      <dgm:prSet presAssocID="{5EBDD205-796A-4464-8CAD-5438BCCF2674}" presName="compNode" presStyleCnt="0"/>
      <dgm:spPr/>
    </dgm:pt>
    <dgm:pt modelId="{663146C5-719B-4BC0-8621-BDC5469089D5}" type="pres">
      <dgm:prSet presAssocID="{5EBDD205-796A-4464-8CAD-5438BCCF2674}" presName="bgRect" presStyleLbl="bgShp" presStyleIdx="1" presStyleCnt="3"/>
      <dgm:spPr/>
    </dgm:pt>
    <dgm:pt modelId="{C5DF6499-8A12-420F-8870-043E08422FA6}" type="pres">
      <dgm:prSet presAssocID="{5EBDD205-796A-4464-8CAD-5438BCCF26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bulb"/>
        </a:ext>
      </dgm:extLst>
    </dgm:pt>
    <dgm:pt modelId="{EBB8DA56-2602-429E-967B-866DBE103739}" type="pres">
      <dgm:prSet presAssocID="{5EBDD205-796A-4464-8CAD-5438BCCF2674}" presName="spaceRect" presStyleCnt="0"/>
      <dgm:spPr/>
    </dgm:pt>
    <dgm:pt modelId="{3A1373C7-A3F9-4FDE-AD4F-FF994EA786CF}" type="pres">
      <dgm:prSet presAssocID="{5EBDD205-796A-4464-8CAD-5438BCCF2674}" presName="parTx" presStyleLbl="revTx" presStyleIdx="1" presStyleCnt="5">
        <dgm:presLayoutVars>
          <dgm:chMax val="0"/>
          <dgm:chPref val="0"/>
        </dgm:presLayoutVars>
      </dgm:prSet>
      <dgm:spPr/>
    </dgm:pt>
    <dgm:pt modelId="{0B9598C1-04E8-4C2A-97C4-C846BEB70389}" type="pres">
      <dgm:prSet presAssocID="{5EBDD205-796A-4464-8CAD-5438BCCF2674}" presName="desTx" presStyleLbl="revTx" presStyleIdx="2" presStyleCnt="5">
        <dgm:presLayoutVars/>
      </dgm:prSet>
      <dgm:spPr/>
    </dgm:pt>
    <dgm:pt modelId="{9362E903-E8EE-4C9F-929E-C8586B59ABE4}" type="pres">
      <dgm:prSet presAssocID="{3149255F-E11F-4BD1-8D57-6D2B6F197AB3}" presName="sibTrans" presStyleCnt="0"/>
      <dgm:spPr/>
    </dgm:pt>
    <dgm:pt modelId="{2BF96057-CF7B-465F-BA22-90F2D25BDE7F}" type="pres">
      <dgm:prSet presAssocID="{E0A14624-87F7-4825-B47C-75AB7F073B97}" presName="compNode" presStyleCnt="0"/>
      <dgm:spPr/>
    </dgm:pt>
    <dgm:pt modelId="{0D0BFB2D-A30E-4DB9-B7C8-D8BA153573D8}" type="pres">
      <dgm:prSet presAssocID="{E0A14624-87F7-4825-B47C-75AB7F073B97}" presName="bgRect" presStyleLbl="bgShp" presStyleIdx="2" presStyleCnt="3"/>
      <dgm:spPr/>
    </dgm:pt>
    <dgm:pt modelId="{876DEC16-D7D4-4627-B1F8-125635A33651}" type="pres">
      <dgm:prSet presAssocID="{E0A14624-87F7-4825-B47C-75AB7F073B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ctus"/>
        </a:ext>
      </dgm:extLst>
    </dgm:pt>
    <dgm:pt modelId="{8555B5D9-5106-415F-80EB-5BB2866B3C24}" type="pres">
      <dgm:prSet presAssocID="{E0A14624-87F7-4825-B47C-75AB7F073B97}" presName="spaceRect" presStyleCnt="0"/>
      <dgm:spPr/>
    </dgm:pt>
    <dgm:pt modelId="{CC378EC6-93C4-4164-97DE-D5ED94EDB6FF}" type="pres">
      <dgm:prSet presAssocID="{E0A14624-87F7-4825-B47C-75AB7F073B97}" presName="parTx" presStyleLbl="revTx" presStyleIdx="3" presStyleCnt="5">
        <dgm:presLayoutVars>
          <dgm:chMax val="0"/>
          <dgm:chPref val="0"/>
        </dgm:presLayoutVars>
      </dgm:prSet>
      <dgm:spPr/>
    </dgm:pt>
    <dgm:pt modelId="{9E0F7F0B-690C-4604-8C3A-C5E28E214AC4}" type="pres">
      <dgm:prSet presAssocID="{E0A14624-87F7-4825-B47C-75AB7F073B97}" presName="desTx" presStyleLbl="revTx" presStyleIdx="4" presStyleCnt="5">
        <dgm:presLayoutVars/>
      </dgm:prSet>
      <dgm:spPr/>
    </dgm:pt>
  </dgm:ptLst>
  <dgm:cxnLst>
    <dgm:cxn modelId="{1241A608-A944-4811-8EC4-5CF64A11C611}" srcId="{0F0E8BDB-7BE0-46C1-B0EB-F5B25ACE88E4}" destId="{E0A14624-87F7-4825-B47C-75AB7F073B97}" srcOrd="2" destOrd="0" parTransId="{FA0F085A-67B7-453C-B486-40D23524B2DE}" sibTransId="{196B2AE1-E449-42C7-8DB5-96D05795F84E}"/>
    <dgm:cxn modelId="{2F74BE09-4C97-497D-8542-DED0E054AD59}" type="presOf" srcId="{2E2199AD-DBEE-4F92-9E89-5F168116DFC3}" destId="{3106E3DD-2BA0-40BA-8F77-1805323028C7}" srcOrd="0" destOrd="0" presId="urn:microsoft.com/office/officeart/2018/2/layout/IconVerticalSolidList"/>
    <dgm:cxn modelId="{96E4D85C-B385-4F85-BB54-7503FAF8F154}" type="presOf" srcId="{F2FFA2F7-BB0C-48CB-8205-F1E7092B8F51}" destId="{9E0F7F0B-690C-4604-8C3A-C5E28E214AC4}" srcOrd="0" destOrd="0" presId="urn:microsoft.com/office/officeart/2018/2/layout/IconVerticalSolidList"/>
    <dgm:cxn modelId="{3EDC076F-A510-4C69-A36E-5949355E646E}" type="presOf" srcId="{0F0E8BDB-7BE0-46C1-B0EB-F5B25ACE88E4}" destId="{ACD4571E-83B1-474D-8147-0378602FAD53}" srcOrd="0" destOrd="0" presId="urn:microsoft.com/office/officeart/2018/2/layout/IconVerticalSolidList"/>
    <dgm:cxn modelId="{BB9C587C-EE9F-4480-B320-42DD3AF553ED}" srcId="{0F0E8BDB-7BE0-46C1-B0EB-F5B25ACE88E4}" destId="{5EBDD205-796A-4464-8CAD-5438BCCF2674}" srcOrd="1" destOrd="0" parTransId="{F6FA9034-E0CA-4604-B0BD-8CEAD15626EA}" sibTransId="{3149255F-E11F-4BD1-8D57-6D2B6F197AB3}"/>
    <dgm:cxn modelId="{387ED5A4-B2DB-4909-99DB-1D34CCAD3E2C}" type="presOf" srcId="{5EBDD205-796A-4464-8CAD-5438BCCF2674}" destId="{3A1373C7-A3F9-4FDE-AD4F-FF994EA786CF}" srcOrd="0" destOrd="0" presId="urn:microsoft.com/office/officeart/2018/2/layout/IconVerticalSolidList"/>
    <dgm:cxn modelId="{7665C4D2-00E0-42F7-867A-4AA41B8299A8}" type="presOf" srcId="{DE142AA1-614E-4B7F-B7C1-5E64D01EC1D9}" destId="{0B9598C1-04E8-4C2A-97C4-C846BEB70389}" srcOrd="0" destOrd="0" presId="urn:microsoft.com/office/officeart/2018/2/layout/IconVerticalSolidList"/>
    <dgm:cxn modelId="{DF4690DF-1E26-475B-ACAE-96D5E8E870EA}" srcId="{E0A14624-87F7-4825-B47C-75AB7F073B97}" destId="{F2FFA2F7-BB0C-48CB-8205-F1E7092B8F51}" srcOrd="0" destOrd="0" parTransId="{C96D8BFB-E644-4C0F-9B1E-1FDFF8B739F4}" sibTransId="{76623F1C-E440-49B2-8F41-6A5EE4889FF4}"/>
    <dgm:cxn modelId="{91133DE6-8A35-494B-A5F4-C00D21AED70E}" srcId="{0F0E8BDB-7BE0-46C1-B0EB-F5B25ACE88E4}" destId="{2E2199AD-DBEE-4F92-9E89-5F168116DFC3}" srcOrd="0" destOrd="0" parTransId="{9F9BDA12-6381-4106-9968-AA9B568B8D60}" sibTransId="{0EE1424E-1F56-422A-AB2E-0F1A57C136B8}"/>
    <dgm:cxn modelId="{D78D5BE8-3FCB-4D83-8B99-503F60277C80}" type="presOf" srcId="{E0A14624-87F7-4825-B47C-75AB7F073B97}" destId="{CC378EC6-93C4-4164-97DE-D5ED94EDB6FF}" srcOrd="0" destOrd="0" presId="urn:microsoft.com/office/officeart/2018/2/layout/IconVerticalSolidList"/>
    <dgm:cxn modelId="{98A060F3-FF23-4DA2-AC87-45D4C74CB93B}" srcId="{5EBDD205-796A-4464-8CAD-5438BCCF2674}" destId="{DE142AA1-614E-4B7F-B7C1-5E64D01EC1D9}" srcOrd="0" destOrd="0" parTransId="{7B85E9E2-6CD0-45E7-A54D-E86FC9A655C1}" sibTransId="{0544B555-76ED-4030-8B45-4743870905B2}"/>
    <dgm:cxn modelId="{FDE7CAD7-A49B-4789-AB1C-4748BE5BE61A}" type="presParOf" srcId="{ACD4571E-83B1-474D-8147-0378602FAD53}" destId="{9F26F129-A791-4E5E-BDF7-364562F3A1E3}" srcOrd="0" destOrd="0" presId="urn:microsoft.com/office/officeart/2018/2/layout/IconVerticalSolidList"/>
    <dgm:cxn modelId="{BA0C0F89-FA13-481C-AB96-D988A5B9262B}" type="presParOf" srcId="{9F26F129-A791-4E5E-BDF7-364562F3A1E3}" destId="{3EFDC550-01CD-4B01-B892-704913FDA712}" srcOrd="0" destOrd="0" presId="urn:microsoft.com/office/officeart/2018/2/layout/IconVerticalSolidList"/>
    <dgm:cxn modelId="{2905A521-0220-486A-AAC9-CC25CE753BDB}" type="presParOf" srcId="{9F26F129-A791-4E5E-BDF7-364562F3A1E3}" destId="{38093A35-59F8-40EF-B790-D76BEF8BCB36}" srcOrd="1" destOrd="0" presId="urn:microsoft.com/office/officeart/2018/2/layout/IconVerticalSolidList"/>
    <dgm:cxn modelId="{C37A6CA9-E97F-4EFF-ADC4-42FF29B74446}" type="presParOf" srcId="{9F26F129-A791-4E5E-BDF7-364562F3A1E3}" destId="{40544FAF-D250-4246-A7EC-E79BA01AC2E4}" srcOrd="2" destOrd="0" presId="urn:microsoft.com/office/officeart/2018/2/layout/IconVerticalSolidList"/>
    <dgm:cxn modelId="{A2558C8E-7C53-4DD8-ABC1-192D9300ACF4}" type="presParOf" srcId="{9F26F129-A791-4E5E-BDF7-364562F3A1E3}" destId="{3106E3DD-2BA0-40BA-8F77-1805323028C7}" srcOrd="3" destOrd="0" presId="urn:microsoft.com/office/officeart/2018/2/layout/IconVerticalSolidList"/>
    <dgm:cxn modelId="{C90E0F09-8CB9-432B-9923-97BACF59A86D}" type="presParOf" srcId="{ACD4571E-83B1-474D-8147-0378602FAD53}" destId="{9ADA66B6-1E37-493D-858D-93CB1501AE6F}" srcOrd="1" destOrd="0" presId="urn:microsoft.com/office/officeart/2018/2/layout/IconVerticalSolidList"/>
    <dgm:cxn modelId="{63064AD2-6195-4F02-8F10-0442596C87FD}" type="presParOf" srcId="{ACD4571E-83B1-474D-8147-0378602FAD53}" destId="{E7E87F45-9DF1-47A6-99CB-656BE17AEF06}" srcOrd="2" destOrd="0" presId="urn:microsoft.com/office/officeart/2018/2/layout/IconVerticalSolidList"/>
    <dgm:cxn modelId="{CF335D3F-16CA-4A03-9B5D-BD271AA62995}" type="presParOf" srcId="{E7E87F45-9DF1-47A6-99CB-656BE17AEF06}" destId="{663146C5-719B-4BC0-8621-BDC5469089D5}" srcOrd="0" destOrd="0" presId="urn:microsoft.com/office/officeart/2018/2/layout/IconVerticalSolidList"/>
    <dgm:cxn modelId="{BED68CFA-5424-49C1-953A-A8005874A7B9}" type="presParOf" srcId="{E7E87F45-9DF1-47A6-99CB-656BE17AEF06}" destId="{C5DF6499-8A12-420F-8870-043E08422FA6}" srcOrd="1" destOrd="0" presId="urn:microsoft.com/office/officeart/2018/2/layout/IconVerticalSolidList"/>
    <dgm:cxn modelId="{54E1F4E7-AE38-4D64-B419-4BBBE899023C}" type="presParOf" srcId="{E7E87F45-9DF1-47A6-99CB-656BE17AEF06}" destId="{EBB8DA56-2602-429E-967B-866DBE103739}" srcOrd="2" destOrd="0" presId="urn:microsoft.com/office/officeart/2018/2/layout/IconVerticalSolidList"/>
    <dgm:cxn modelId="{8EDF69AE-B3A7-4362-AC37-07321B35CE14}" type="presParOf" srcId="{E7E87F45-9DF1-47A6-99CB-656BE17AEF06}" destId="{3A1373C7-A3F9-4FDE-AD4F-FF994EA786CF}" srcOrd="3" destOrd="0" presId="urn:microsoft.com/office/officeart/2018/2/layout/IconVerticalSolidList"/>
    <dgm:cxn modelId="{CA2914C5-FCF1-4E0B-9ACB-77F838AEE22C}" type="presParOf" srcId="{E7E87F45-9DF1-47A6-99CB-656BE17AEF06}" destId="{0B9598C1-04E8-4C2A-97C4-C846BEB70389}" srcOrd="4" destOrd="0" presId="urn:microsoft.com/office/officeart/2018/2/layout/IconVerticalSolidList"/>
    <dgm:cxn modelId="{078512A3-5E8D-4C6E-A631-960C49698EEF}" type="presParOf" srcId="{ACD4571E-83B1-474D-8147-0378602FAD53}" destId="{9362E903-E8EE-4C9F-929E-C8586B59ABE4}" srcOrd="3" destOrd="0" presId="urn:microsoft.com/office/officeart/2018/2/layout/IconVerticalSolidList"/>
    <dgm:cxn modelId="{3506DCCD-F04C-4D7A-8B3E-69EAAECE0F5F}" type="presParOf" srcId="{ACD4571E-83B1-474D-8147-0378602FAD53}" destId="{2BF96057-CF7B-465F-BA22-90F2D25BDE7F}" srcOrd="4" destOrd="0" presId="urn:microsoft.com/office/officeart/2018/2/layout/IconVerticalSolidList"/>
    <dgm:cxn modelId="{BA7E439B-FCAB-41A2-8407-20C131B2898A}" type="presParOf" srcId="{2BF96057-CF7B-465F-BA22-90F2D25BDE7F}" destId="{0D0BFB2D-A30E-4DB9-B7C8-D8BA153573D8}" srcOrd="0" destOrd="0" presId="urn:microsoft.com/office/officeart/2018/2/layout/IconVerticalSolidList"/>
    <dgm:cxn modelId="{010A943C-B31D-491B-B3FC-E47AE48067AE}" type="presParOf" srcId="{2BF96057-CF7B-465F-BA22-90F2D25BDE7F}" destId="{876DEC16-D7D4-4627-B1F8-125635A33651}" srcOrd="1" destOrd="0" presId="urn:microsoft.com/office/officeart/2018/2/layout/IconVerticalSolidList"/>
    <dgm:cxn modelId="{EE3D01B8-9766-4B49-B282-7206D06A529A}" type="presParOf" srcId="{2BF96057-CF7B-465F-BA22-90F2D25BDE7F}" destId="{8555B5D9-5106-415F-80EB-5BB2866B3C24}" srcOrd="2" destOrd="0" presId="urn:microsoft.com/office/officeart/2018/2/layout/IconVerticalSolidList"/>
    <dgm:cxn modelId="{92B05EC6-B03D-4A47-83C8-2FA4D88F29F2}" type="presParOf" srcId="{2BF96057-CF7B-465F-BA22-90F2D25BDE7F}" destId="{CC378EC6-93C4-4164-97DE-D5ED94EDB6FF}" srcOrd="3" destOrd="0" presId="urn:microsoft.com/office/officeart/2018/2/layout/IconVerticalSolidList"/>
    <dgm:cxn modelId="{3482A2EC-5F60-4CAE-AF62-1A4BC8A8AFD4}" type="presParOf" srcId="{2BF96057-CF7B-465F-BA22-90F2D25BDE7F}" destId="{9E0F7F0B-690C-4604-8C3A-C5E28E214AC4}"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8A52B-5D60-4C4C-A8B9-371C2B39D4C5}">
      <dsp:nvSpPr>
        <dsp:cNvPr id="0" name=""/>
        <dsp:cNvSpPr/>
      </dsp:nvSpPr>
      <dsp:spPr>
        <a:xfrm>
          <a:off x="0" y="294489"/>
          <a:ext cx="10515600" cy="687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 - Flooding is still an ongoing problem</a:t>
          </a:r>
        </a:p>
      </dsp:txBody>
      <dsp:txXfrm>
        <a:off x="33583" y="328072"/>
        <a:ext cx="10448434" cy="620794"/>
      </dsp:txXfrm>
    </dsp:sp>
    <dsp:sp modelId="{B7FB8F38-56D1-1F47-80B2-763BA498A4C1}">
      <dsp:nvSpPr>
        <dsp:cNvPr id="0" name=""/>
        <dsp:cNvSpPr/>
      </dsp:nvSpPr>
      <dsp:spPr>
        <a:xfrm>
          <a:off x="0" y="1063089"/>
          <a:ext cx="10515600" cy="687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 - Lack of Critical Thinking</a:t>
          </a:r>
        </a:p>
      </dsp:txBody>
      <dsp:txXfrm>
        <a:off x="33583" y="1096672"/>
        <a:ext cx="10448434" cy="620794"/>
      </dsp:txXfrm>
    </dsp:sp>
    <dsp:sp modelId="{1F3DE327-E9E1-8C44-967C-23EB7D9A8D84}">
      <dsp:nvSpPr>
        <dsp:cNvPr id="0" name=""/>
        <dsp:cNvSpPr/>
      </dsp:nvSpPr>
      <dsp:spPr>
        <a:xfrm>
          <a:off x="0" y="1831689"/>
          <a:ext cx="10515600" cy="687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 - Lack of Regional Coordination</a:t>
          </a:r>
        </a:p>
      </dsp:txBody>
      <dsp:txXfrm>
        <a:off x="33583" y="1865272"/>
        <a:ext cx="10448434" cy="620794"/>
      </dsp:txXfrm>
    </dsp:sp>
    <dsp:sp modelId="{F389C296-21BF-D044-AC8D-96348D98E576}">
      <dsp:nvSpPr>
        <dsp:cNvPr id="0" name=""/>
        <dsp:cNvSpPr/>
      </dsp:nvSpPr>
      <dsp:spPr>
        <a:xfrm>
          <a:off x="0" y="2600289"/>
          <a:ext cx="10515600" cy="687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 - Not enough Respect for the Ohio River</a:t>
          </a:r>
        </a:p>
      </dsp:txBody>
      <dsp:txXfrm>
        <a:off x="33583" y="2633872"/>
        <a:ext cx="10448434" cy="620794"/>
      </dsp:txXfrm>
    </dsp:sp>
    <dsp:sp modelId="{D1304A46-3799-B241-B0C6-74651BCE811E}">
      <dsp:nvSpPr>
        <dsp:cNvPr id="0" name=""/>
        <dsp:cNvSpPr/>
      </dsp:nvSpPr>
      <dsp:spPr>
        <a:xfrm>
          <a:off x="0" y="3368889"/>
          <a:ext cx="10515600" cy="687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 – Sources of Problems within the watershed never truly identified</a:t>
          </a:r>
        </a:p>
      </dsp:txBody>
      <dsp:txXfrm>
        <a:off x="33583" y="3402472"/>
        <a:ext cx="10448434" cy="620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DC550-01CD-4B01-B892-704913FDA712}">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093A35-59F8-40EF-B790-D76BEF8BCB36}">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06E3DD-2BA0-40BA-8F77-1805323028C7}">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A – Going back to drawing board</a:t>
          </a:r>
        </a:p>
      </dsp:txBody>
      <dsp:txXfrm>
        <a:off x="1435590" y="531"/>
        <a:ext cx="9080009" cy="1242935"/>
      </dsp:txXfrm>
    </dsp:sp>
    <dsp:sp modelId="{663146C5-719B-4BC0-8621-BDC5469089D5}">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DF6499-8A12-420F-8870-043E08422FA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1373C7-A3F9-4FDE-AD4F-FF994EA786CF}">
      <dsp:nvSpPr>
        <dsp:cNvPr id="0" name=""/>
        <dsp:cNvSpPr/>
      </dsp:nvSpPr>
      <dsp:spPr>
        <a:xfrm>
          <a:off x="1435590" y="155420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B – Believe in our own COMMON SENSE and SIMPLE ideas</a:t>
          </a:r>
        </a:p>
      </dsp:txBody>
      <dsp:txXfrm>
        <a:off x="1435590" y="1554201"/>
        <a:ext cx="4732020" cy="1242935"/>
      </dsp:txXfrm>
    </dsp:sp>
    <dsp:sp modelId="{0B9598C1-04E8-4C2A-97C4-C846BEB70389}">
      <dsp:nvSpPr>
        <dsp:cNvPr id="0" name=""/>
        <dsp:cNvSpPr/>
      </dsp:nvSpPr>
      <dsp:spPr>
        <a:xfrm>
          <a:off x="6167610" y="155420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a:t>Simple ideas like the Hoover Dam produce BIG RESULTS</a:t>
          </a:r>
        </a:p>
      </dsp:txBody>
      <dsp:txXfrm>
        <a:off x="6167610" y="1554201"/>
        <a:ext cx="4347989" cy="1242935"/>
      </dsp:txXfrm>
    </dsp:sp>
    <dsp:sp modelId="{0D0BFB2D-A30E-4DB9-B7C8-D8BA153573D8}">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DEC16-D7D4-4627-B1F8-125635A33651}">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78EC6-93C4-4164-97DE-D5ED94EDB6FF}">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C – Avoid causing Negative Externalities – costs imposed upon unwitting third parties</a:t>
          </a:r>
        </a:p>
      </dsp:txBody>
      <dsp:txXfrm>
        <a:off x="1435590" y="3107870"/>
        <a:ext cx="4732020" cy="1242935"/>
      </dsp:txXfrm>
    </dsp:sp>
    <dsp:sp modelId="{9E0F7F0B-690C-4604-8C3A-C5E28E214AC4}">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a:t>Example - building vast parking lot deserts that can cause massive surface runoff that effects downstream sites</a:t>
          </a:r>
        </a:p>
      </dsp:txBody>
      <dsp:txXfrm>
        <a:off x="6167610" y="3107870"/>
        <a:ext cx="4347989" cy="12429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BF147-3A43-3745-BBE7-34379C37A846}"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634EA6-2438-704A-998D-BD72FA01C421}" type="slidenum">
              <a:rPr lang="en-US" smtClean="0"/>
              <a:t>‹#›</a:t>
            </a:fld>
            <a:endParaRPr lang="en-US"/>
          </a:p>
        </p:txBody>
      </p:sp>
    </p:spTree>
    <p:extLst>
      <p:ext uri="{BB962C8B-B14F-4D97-AF65-F5344CB8AC3E}">
        <p14:creationId xmlns:p14="http://schemas.microsoft.com/office/powerpoint/2010/main" val="1235900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34EA6-2438-704A-998D-BD72FA01C421}" type="slidenum">
              <a:rPr lang="en-US" smtClean="0"/>
              <a:t>25</a:t>
            </a:fld>
            <a:endParaRPr lang="en-US"/>
          </a:p>
        </p:txBody>
      </p:sp>
    </p:spTree>
    <p:extLst>
      <p:ext uri="{BB962C8B-B14F-4D97-AF65-F5344CB8AC3E}">
        <p14:creationId xmlns:p14="http://schemas.microsoft.com/office/powerpoint/2010/main" val="3843577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3E08B-554F-06D5-1D48-F54D32A942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CD45E2-4C41-AC39-7B40-DFA28C882C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F3CCA3-5F2F-0ECF-F505-10BCF427CCD3}"/>
              </a:ext>
            </a:extLst>
          </p:cNvPr>
          <p:cNvSpPr>
            <a:spLocks noGrp="1"/>
          </p:cNvSpPr>
          <p:nvPr>
            <p:ph type="dt" sz="half" idx="10"/>
          </p:nvPr>
        </p:nvSpPr>
        <p:spPr/>
        <p:txBody>
          <a:bodyPr/>
          <a:lstStyle/>
          <a:p>
            <a:fld id="{FCBC4FE6-F7A5-F643-9701-F63605A500D8}" type="datetimeFigureOut">
              <a:rPr lang="en-US" smtClean="0"/>
              <a:t>10/14/2025</a:t>
            </a:fld>
            <a:endParaRPr lang="en-US"/>
          </a:p>
        </p:txBody>
      </p:sp>
      <p:sp>
        <p:nvSpPr>
          <p:cNvPr id="5" name="Footer Placeholder 4">
            <a:extLst>
              <a:ext uri="{FF2B5EF4-FFF2-40B4-BE49-F238E27FC236}">
                <a16:creationId xmlns:a16="http://schemas.microsoft.com/office/drawing/2014/main" id="{8A8A64F4-198A-D31D-9482-17B2A8501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F8DA7-8747-F023-AF4F-10593DDB5B25}"/>
              </a:ext>
            </a:extLst>
          </p:cNvPr>
          <p:cNvSpPr>
            <a:spLocks noGrp="1"/>
          </p:cNvSpPr>
          <p:nvPr>
            <p:ph type="sldNum" sz="quarter" idx="12"/>
          </p:nvPr>
        </p:nvSpPr>
        <p:spPr/>
        <p:txBody>
          <a:bodyPr/>
          <a:lstStyle/>
          <a:p>
            <a:fld id="{FB03127A-C1A4-E04F-875A-3346A8882FCE}" type="slidenum">
              <a:rPr lang="en-US" smtClean="0"/>
              <a:t>‹#›</a:t>
            </a:fld>
            <a:endParaRPr lang="en-US"/>
          </a:p>
        </p:txBody>
      </p:sp>
    </p:spTree>
    <p:extLst>
      <p:ext uri="{BB962C8B-B14F-4D97-AF65-F5344CB8AC3E}">
        <p14:creationId xmlns:p14="http://schemas.microsoft.com/office/powerpoint/2010/main" val="3736516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A472-F968-C6AF-0D30-8B0C6A715A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1944DC-A427-BEAC-1F82-A80886EAA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D388E-879F-71DF-A279-59A25B5AA9C1}"/>
              </a:ext>
            </a:extLst>
          </p:cNvPr>
          <p:cNvSpPr>
            <a:spLocks noGrp="1"/>
          </p:cNvSpPr>
          <p:nvPr>
            <p:ph type="dt" sz="half" idx="10"/>
          </p:nvPr>
        </p:nvSpPr>
        <p:spPr/>
        <p:txBody>
          <a:bodyPr/>
          <a:lstStyle/>
          <a:p>
            <a:fld id="{FCBC4FE6-F7A5-F643-9701-F63605A500D8}" type="datetimeFigureOut">
              <a:rPr lang="en-US" smtClean="0"/>
              <a:t>10/14/2025</a:t>
            </a:fld>
            <a:endParaRPr lang="en-US"/>
          </a:p>
        </p:txBody>
      </p:sp>
      <p:sp>
        <p:nvSpPr>
          <p:cNvPr id="5" name="Footer Placeholder 4">
            <a:extLst>
              <a:ext uri="{FF2B5EF4-FFF2-40B4-BE49-F238E27FC236}">
                <a16:creationId xmlns:a16="http://schemas.microsoft.com/office/drawing/2014/main" id="{73D97EF2-C9D6-C7C6-4D41-1AFBC3118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8DA5A-3545-B1B3-1CC5-FF24BFE3AD69}"/>
              </a:ext>
            </a:extLst>
          </p:cNvPr>
          <p:cNvSpPr>
            <a:spLocks noGrp="1"/>
          </p:cNvSpPr>
          <p:nvPr>
            <p:ph type="sldNum" sz="quarter" idx="12"/>
          </p:nvPr>
        </p:nvSpPr>
        <p:spPr/>
        <p:txBody>
          <a:bodyPr/>
          <a:lstStyle/>
          <a:p>
            <a:fld id="{FB03127A-C1A4-E04F-875A-3346A8882FCE}" type="slidenum">
              <a:rPr lang="en-US" smtClean="0"/>
              <a:t>‹#›</a:t>
            </a:fld>
            <a:endParaRPr lang="en-US"/>
          </a:p>
        </p:txBody>
      </p:sp>
    </p:spTree>
    <p:extLst>
      <p:ext uri="{BB962C8B-B14F-4D97-AF65-F5344CB8AC3E}">
        <p14:creationId xmlns:p14="http://schemas.microsoft.com/office/powerpoint/2010/main" val="1536196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DC44E3-D942-6038-DDBB-592C3EE4FC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411B33-9720-B71B-35F5-DE865F5B13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7AAFF-D63D-5402-568D-AC4FFDF3482C}"/>
              </a:ext>
            </a:extLst>
          </p:cNvPr>
          <p:cNvSpPr>
            <a:spLocks noGrp="1"/>
          </p:cNvSpPr>
          <p:nvPr>
            <p:ph type="dt" sz="half" idx="10"/>
          </p:nvPr>
        </p:nvSpPr>
        <p:spPr/>
        <p:txBody>
          <a:bodyPr/>
          <a:lstStyle/>
          <a:p>
            <a:fld id="{FCBC4FE6-F7A5-F643-9701-F63605A500D8}" type="datetimeFigureOut">
              <a:rPr lang="en-US" smtClean="0"/>
              <a:t>10/14/2025</a:t>
            </a:fld>
            <a:endParaRPr lang="en-US"/>
          </a:p>
        </p:txBody>
      </p:sp>
      <p:sp>
        <p:nvSpPr>
          <p:cNvPr id="5" name="Footer Placeholder 4">
            <a:extLst>
              <a:ext uri="{FF2B5EF4-FFF2-40B4-BE49-F238E27FC236}">
                <a16:creationId xmlns:a16="http://schemas.microsoft.com/office/drawing/2014/main" id="{DBC5E8A9-573E-49A0-0FFA-68E9C4180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2E0CF-2327-5FFC-FC91-BF56A7C6B3E7}"/>
              </a:ext>
            </a:extLst>
          </p:cNvPr>
          <p:cNvSpPr>
            <a:spLocks noGrp="1"/>
          </p:cNvSpPr>
          <p:nvPr>
            <p:ph type="sldNum" sz="quarter" idx="12"/>
          </p:nvPr>
        </p:nvSpPr>
        <p:spPr/>
        <p:txBody>
          <a:bodyPr/>
          <a:lstStyle/>
          <a:p>
            <a:fld id="{FB03127A-C1A4-E04F-875A-3346A8882FCE}" type="slidenum">
              <a:rPr lang="en-US" smtClean="0"/>
              <a:t>‹#›</a:t>
            </a:fld>
            <a:endParaRPr lang="en-US"/>
          </a:p>
        </p:txBody>
      </p:sp>
    </p:spTree>
    <p:extLst>
      <p:ext uri="{BB962C8B-B14F-4D97-AF65-F5344CB8AC3E}">
        <p14:creationId xmlns:p14="http://schemas.microsoft.com/office/powerpoint/2010/main" val="1744905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84C72-5B7D-CDFE-AF96-49A796C778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0579FF-199B-880B-7859-6791AC6A38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6C950-225B-3357-4E05-BA70B79671A6}"/>
              </a:ext>
            </a:extLst>
          </p:cNvPr>
          <p:cNvSpPr>
            <a:spLocks noGrp="1"/>
          </p:cNvSpPr>
          <p:nvPr>
            <p:ph type="dt" sz="half" idx="10"/>
          </p:nvPr>
        </p:nvSpPr>
        <p:spPr/>
        <p:txBody>
          <a:bodyPr/>
          <a:lstStyle/>
          <a:p>
            <a:fld id="{FCBC4FE6-F7A5-F643-9701-F63605A500D8}" type="datetimeFigureOut">
              <a:rPr lang="en-US" smtClean="0"/>
              <a:t>10/14/2025</a:t>
            </a:fld>
            <a:endParaRPr lang="en-US"/>
          </a:p>
        </p:txBody>
      </p:sp>
      <p:sp>
        <p:nvSpPr>
          <p:cNvPr id="5" name="Footer Placeholder 4">
            <a:extLst>
              <a:ext uri="{FF2B5EF4-FFF2-40B4-BE49-F238E27FC236}">
                <a16:creationId xmlns:a16="http://schemas.microsoft.com/office/drawing/2014/main" id="{1312CAA8-C773-7F39-07ED-E1E363F36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0D7C2-25BC-2B21-DC9A-ABAA0FF212D2}"/>
              </a:ext>
            </a:extLst>
          </p:cNvPr>
          <p:cNvSpPr>
            <a:spLocks noGrp="1"/>
          </p:cNvSpPr>
          <p:nvPr>
            <p:ph type="sldNum" sz="quarter" idx="12"/>
          </p:nvPr>
        </p:nvSpPr>
        <p:spPr/>
        <p:txBody>
          <a:bodyPr/>
          <a:lstStyle/>
          <a:p>
            <a:fld id="{FB03127A-C1A4-E04F-875A-3346A8882FCE}" type="slidenum">
              <a:rPr lang="en-US" smtClean="0"/>
              <a:t>‹#›</a:t>
            </a:fld>
            <a:endParaRPr lang="en-US"/>
          </a:p>
        </p:txBody>
      </p:sp>
    </p:spTree>
    <p:extLst>
      <p:ext uri="{BB962C8B-B14F-4D97-AF65-F5344CB8AC3E}">
        <p14:creationId xmlns:p14="http://schemas.microsoft.com/office/powerpoint/2010/main" val="114465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89D5-AC07-541C-891A-85D9F44DD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A4E12B-B3D9-F3B3-5449-37543BF615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99E096-D050-B652-755C-7E6BBD88C7F1}"/>
              </a:ext>
            </a:extLst>
          </p:cNvPr>
          <p:cNvSpPr>
            <a:spLocks noGrp="1"/>
          </p:cNvSpPr>
          <p:nvPr>
            <p:ph type="dt" sz="half" idx="10"/>
          </p:nvPr>
        </p:nvSpPr>
        <p:spPr/>
        <p:txBody>
          <a:bodyPr/>
          <a:lstStyle/>
          <a:p>
            <a:fld id="{FCBC4FE6-F7A5-F643-9701-F63605A500D8}" type="datetimeFigureOut">
              <a:rPr lang="en-US" smtClean="0"/>
              <a:t>10/14/2025</a:t>
            </a:fld>
            <a:endParaRPr lang="en-US"/>
          </a:p>
        </p:txBody>
      </p:sp>
      <p:sp>
        <p:nvSpPr>
          <p:cNvPr id="5" name="Footer Placeholder 4">
            <a:extLst>
              <a:ext uri="{FF2B5EF4-FFF2-40B4-BE49-F238E27FC236}">
                <a16:creationId xmlns:a16="http://schemas.microsoft.com/office/drawing/2014/main" id="{BC900EE4-0197-63D3-B9DE-D3373140B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406E3-89A6-F772-E54D-260D80D87A98}"/>
              </a:ext>
            </a:extLst>
          </p:cNvPr>
          <p:cNvSpPr>
            <a:spLocks noGrp="1"/>
          </p:cNvSpPr>
          <p:nvPr>
            <p:ph type="sldNum" sz="quarter" idx="12"/>
          </p:nvPr>
        </p:nvSpPr>
        <p:spPr/>
        <p:txBody>
          <a:bodyPr/>
          <a:lstStyle/>
          <a:p>
            <a:fld id="{FB03127A-C1A4-E04F-875A-3346A8882FCE}" type="slidenum">
              <a:rPr lang="en-US" smtClean="0"/>
              <a:t>‹#›</a:t>
            </a:fld>
            <a:endParaRPr lang="en-US"/>
          </a:p>
        </p:txBody>
      </p:sp>
    </p:spTree>
    <p:extLst>
      <p:ext uri="{BB962C8B-B14F-4D97-AF65-F5344CB8AC3E}">
        <p14:creationId xmlns:p14="http://schemas.microsoft.com/office/powerpoint/2010/main" val="1967435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40874-3AB0-8522-0359-08FE9333DD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1693B-2540-E350-105D-F534AB4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FB4AF1-4421-0CD0-F0C5-59A7BD59F7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DD9C54-AC08-B3B7-39BB-335CB3B9F74B}"/>
              </a:ext>
            </a:extLst>
          </p:cNvPr>
          <p:cNvSpPr>
            <a:spLocks noGrp="1"/>
          </p:cNvSpPr>
          <p:nvPr>
            <p:ph type="dt" sz="half" idx="10"/>
          </p:nvPr>
        </p:nvSpPr>
        <p:spPr/>
        <p:txBody>
          <a:bodyPr/>
          <a:lstStyle/>
          <a:p>
            <a:fld id="{FCBC4FE6-F7A5-F643-9701-F63605A500D8}" type="datetimeFigureOut">
              <a:rPr lang="en-US" smtClean="0"/>
              <a:t>10/14/2025</a:t>
            </a:fld>
            <a:endParaRPr lang="en-US"/>
          </a:p>
        </p:txBody>
      </p:sp>
      <p:sp>
        <p:nvSpPr>
          <p:cNvPr id="6" name="Footer Placeholder 5">
            <a:extLst>
              <a:ext uri="{FF2B5EF4-FFF2-40B4-BE49-F238E27FC236}">
                <a16:creationId xmlns:a16="http://schemas.microsoft.com/office/drawing/2014/main" id="{82D46EE9-4113-2249-3843-BB27B3D9F9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14F39-7E6D-59FC-7B23-234703415156}"/>
              </a:ext>
            </a:extLst>
          </p:cNvPr>
          <p:cNvSpPr>
            <a:spLocks noGrp="1"/>
          </p:cNvSpPr>
          <p:nvPr>
            <p:ph type="sldNum" sz="quarter" idx="12"/>
          </p:nvPr>
        </p:nvSpPr>
        <p:spPr/>
        <p:txBody>
          <a:bodyPr/>
          <a:lstStyle/>
          <a:p>
            <a:fld id="{FB03127A-C1A4-E04F-875A-3346A8882FCE}" type="slidenum">
              <a:rPr lang="en-US" smtClean="0"/>
              <a:t>‹#›</a:t>
            </a:fld>
            <a:endParaRPr lang="en-US"/>
          </a:p>
        </p:txBody>
      </p:sp>
    </p:spTree>
    <p:extLst>
      <p:ext uri="{BB962C8B-B14F-4D97-AF65-F5344CB8AC3E}">
        <p14:creationId xmlns:p14="http://schemas.microsoft.com/office/powerpoint/2010/main" val="3650163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38E-A17D-8A5F-17A0-DDF7933CDC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C4E1F5-7C74-FDC9-283C-683209E8F8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4E8F2F-368E-26F8-E02B-BD081F5FA0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2CDB28-F92B-CE5C-BE25-47207E752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7ADE4-DE83-60F3-10DC-C0A95083BB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AFE1FF-570F-15ED-F19F-2B24237AC405}"/>
              </a:ext>
            </a:extLst>
          </p:cNvPr>
          <p:cNvSpPr>
            <a:spLocks noGrp="1"/>
          </p:cNvSpPr>
          <p:nvPr>
            <p:ph type="dt" sz="half" idx="10"/>
          </p:nvPr>
        </p:nvSpPr>
        <p:spPr/>
        <p:txBody>
          <a:bodyPr/>
          <a:lstStyle/>
          <a:p>
            <a:fld id="{FCBC4FE6-F7A5-F643-9701-F63605A500D8}" type="datetimeFigureOut">
              <a:rPr lang="en-US" smtClean="0"/>
              <a:t>10/14/2025</a:t>
            </a:fld>
            <a:endParaRPr lang="en-US"/>
          </a:p>
        </p:txBody>
      </p:sp>
      <p:sp>
        <p:nvSpPr>
          <p:cNvPr id="8" name="Footer Placeholder 7">
            <a:extLst>
              <a:ext uri="{FF2B5EF4-FFF2-40B4-BE49-F238E27FC236}">
                <a16:creationId xmlns:a16="http://schemas.microsoft.com/office/drawing/2014/main" id="{A802B484-A184-9C31-800A-349D500F22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E0D517-1782-4FC8-9B8C-CD371690C59A}"/>
              </a:ext>
            </a:extLst>
          </p:cNvPr>
          <p:cNvSpPr>
            <a:spLocks noGrp="1"/>
          </p:cNvSpPr>
          <p:nvPr>
            <p:ph type="sldNum" sz="quarter" idx="12"/>
          </p:nvPr>
        </p:nvSpPr>
        <p:spPr/>
        <p:txBody>
          <a:bodyPr/>
          <a:lstStyle/>
          <a:p>
            <a:fld id="{FB03127A-C1A4-E04F-875A-3346A8882FCE}" type="slidenum">
              <a:rPr lang="en-US" smtClean="0"/>
              <a:t>‹#›</a:t>
            </a:fld>
            <a:endParaRPr lang="en-US"/>
          </a:p>
        </p:txBody>
      </p:sp>
    </p:spTree>
    <p:extLst>
      <p:ext uri="{BB962C8B-B14F-4D97-AF65-F5344CB8AC3E}">
        <p14:creationId xmlns:p14="http://schemas.microsoft.com/office/powerpoint/2010/main" val="1039812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C7F6-DE2B-8AED-3BE4-85D56258C6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B6C229-2607-335F-53D9-ED91C76F59F2}"/>
              </a:ext>
            </a:extLst>
          </p:cNvPr>
          <p:cNvSpPr>
            <a:spLocks noGrp="1"/>
          </p:cNvSpPr>
          <p:nvPr>
            <p:ph type="dt" sz="half" idx="10"/>
          </p:nvPr>
        </p:nvSpPr>
        <p:spPr/>
        <p:txBody>
          <a:bodyPr/>
          <a:lstStyle/>
          <a:p>
            <a:fld id="{FCBC4FE6-F7A5-F643-9701-F63605A500D8}" type="datetimeFigureOut">
              <a:rPr lang="en-US" smtClean="0"/>
              <a:t>10/14/2025</a:t>
            </a:fld>
            <a:endParaRPr lang="en-US"/>
          </a:p>
        </p:txBody>
      </p:sp>
      <p:sp>
        <p:nvSpPr>
          <p:cNvPr id="4" name="Footer Placeholder 3">
            <a:extLst>
              <a:ext uri="{FF2B5EF4-FFF2-40B4-BE49-F238E27FC236}">
                <a16:creationId xmlns:a16="http://schemas.microsoft.com/office/drawing/2014/main" id="{C20191A7-C839-3479-C628-24426EFA9C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A5768B-1B97-3B96-760F-A65E00E9B1C3}"/>
              </a:ext>
            </a:extLst>
          </p:cNvPr>
          <p:cNvSpPr>
            <a:spLocks noGrp="1"/>
          </p:cNvSpPr>
          <p:nvPr>
            <p:ph type="sldNum" sz="quarter" idx="12"/>
          </p:nvPr>
        </p:nvSpPr>
        <p:spPr/>
        <p:txBody>
          <a:bodyPr/>
          <a:lstStyle/>
          <a:p>
            <a:fld id="{FB03127A-C1A4-E04F-875A-3346A8882FCE}" type="slidenum">
              <a:rPr lang="en-US" smtClean="0"/>
              <a:t>‹#›</a:t>
            </a:fld>
            <a:endParaRPr lang="en-US"/>
          </a:p>
        </p:txBody>
      </p:sp>
    </p:spTree>
    <p:extLst>
      <p:ext uri="{BB962C8B-B14F-4D97-AF65-F5344CB8AC3E}">
        <p14:creationId xmlns:p14="http://schemas.microsoft.com/office/powerpoint/2010/main" val="1338578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E3183-3551-6BD1-1372-6FD98BD1B0C1}"/>
              </a:ext>
            </a:extLst>
          </p:cNvPr>
          <p:cNvSpPr>
            <a:spLocks noGrp="1"/>
          </p:cNvSpPr>
          <p:nvPr>
            <p:ph type="dt" sz="half" idx="10"/>
          </p:nvPr>
        </p:nvSpPr>
        <p:spPr/>
        <p:txBody>
          <a:bodyPr/>
          <a:lstStyle/>
          <a:p>
            <a:fld id="{FCBC4FE6-F7A5-F643-9701-F63605A500D8}" type="datetimeFigureOut">
              <a:rPr lang="en-US" smtClean="0"/>
              <a:t>10/14/2025</a:t>
            </a:fld>
            <a:endParaRPr lang="en-US"/>
          </a:p>
        </p:txBody>
      </p:sp>
      <p:sp>
        <p:nvSpPr>
          <p:cNvPr id="3" name="Footer Placeholder 2">
            <a:extLst>
              <a:ext uri="{FF2B5EF4-FFF2-40B4-BE49-F238E27FC236}">
                <a16:creationId xmlns:a16="http://schemas.microsoft.com/office/drawing/2014/main" id="{9A7B26CB-D52B-0A2C-78D1-9842761854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4E10E6-37BF-3210-794B-0B6CAC7ECDB8}"/>
              </a:ext>
            </a:extLst>
          </p:cNvPr>
          <p:cNvSpPr>
            <a:spLocks noGrp="1"/>
          </p:cNvSpPr>
          <p:nvPr>
            <p:ph type="sldNum" sz="quarter" idx="12"/>
          </p:nvPr>
        </p:nvSpPr>
        <p:spPr/>
        <p:txBody>
          <a:bodyPr/>
          <a:lstStyle/>
          <a:p>
            <a:fld id="{FB03127A-C1A4-E04F-875A-3346A8882FCE}" type="slidenum">
              <a:rPr lang="en-US" smtClean="0"/>
              <a:t>‹#›</a:t>
            </a:fld>
            <a:endParaRPr lang="en-US"/>
          </a:p>
        </p:txBody>
      </p:sp>
    </p:spTree>
    <p:extLst>
      <p:ext uri="{BB962C8B-B14F-4D97-AF65-F5344CB8AC3E}">
        <p14:creationId xmlns:p14="http://schemas.microsoft.com/office/powerpoint/2010/main" val="270523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B563-3429-0219-40EC-720C69D654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16DA11-C865-F87B-2AC3-E5C3CB5BD5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751998-C955-E93D-8E7B-B8A420BB1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ADC828-C4E7-3943-95B7-B93931EDD121}"/>
              </a:ext>
            </a:extLst>
          </p:cNvPr>
          <p:cNvSpPr>
            <a:spLocks noGrp="1"/>
          </p:cNvSpPr>
          <p:nvPr>
            <p:ph type="dt" sz="half" idx="10"/>
          </p:nvPr>
        </p:nvSpPr>
        <p:spPr/>
        <p:txBody>
          <a:bodyPr/>
          <a:lstStyle/>
          <a:p>
            <a:fld id="{FCBC4FE6-F7A5-F643-9701-F63605A500D8}" type="datetimeFigureOut">
              <a:rPr lang="en-US" smtClean="0"/>
              <a:t>10/14/2025</a:t>
            </a:fld>
            <a:endParaRPr lang="en-US"/>
          </a:p>
        </p:txBody>
      </p:sp>
      <p:sp>
        <p:nvSpPr>
          <p:cNvPr id="6" name="Footer Placeholder 5">
            <a:extLst>
              <a:ext uri="{FF2B5EF4-FFF2-40B4-BE49-F238E27FC236}">
                <a16:creationId xmlns:a16="http://schemas.microsoft.com/office/drawing/2014/main" id="{93145578-ACDB-1086-52B5-649EE83D63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6A8CA-5C78-1901-2F37-FC3AD26DFEAE}"/>
              </a:ext>
            </a:extLst>
          </p:cNvPr>
          <p:cNvSpPr>
            <a:spLocks noGrp="1"/>
          </p:cNvSpPr>
          <p:nvPr>
            <p:ph type="sldNum" sz="quarter" idx="12"/>
          </p:nvPr>
        </p:nvSpPr>
        <p:spPr/>
        <p:txBody>
          <a:bodyPr/>
          <a:lstStyle/>
          <a:p>
            <a:fld id="{FB03127A-C1A4-E04F-875A-3346A8882FCE}" type="slidenum">
              <a:rPr lang="en-US" smtClean="0"/>
              <a:t>‹#›</a:t>
            </a:fld>
            <a:endParaRPr lang="en-US"/>
          </a:p>
        </p:txBody>
      </p:sp>
    </p:spTree>
    <p:extLst>
      <p:ext uri="{BB962C8B-B14F-4D97-AF65-F5344CB8AC3E}">
        <p14:creationId xmlns:p14="http://schemas.microsoft.com/office/powerpoint/2010/main" val="3166589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A342-2932-E56E-FAC4-07F24AAFC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191F8E-7DE3-A33D-78D6-9C75C6F808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58B64F-07D4-ADF6-70DD-17D43352F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5F9B7-BF50-2F27-F461-00C99DD9BFED}"/>
              </a:ext>
            </a:extLst>
          </p:cNvPr>
          <p:cNvSpPr>
            <a:spLocks noGrp="1"/>
          </p:cNvSpPr>
          <p:nvPr>
            <p:ph type="dt" sz="half" idx="10"/>
          </p:nvPr>
        </p:nvSpPr>
        <p:spPr/>
        <p:txBody>
          <a:bodyPr/>
          <a:lstStyle/>
          <a:p>
            <a:fld id="{FCBC4FE6-F7A5-F643-9701-F63605A500D8}" type="datetimeFigureOut">
              <a:rPr lang="en-US" smtClean="0"/>
              <a:t>10/14/2025</a:t>
            </a:fld>
            <a:endParaRPr lang="en-US"/>
          </a:p>
        </p:txBody>
      </p:sp>
      <p:sp>
        <p:nvSpPr>
          <p:cNvPr id="6" name="Footer Placeholder 5">
            <a:extLst>
              <a:ext uri="{FF2B5EF4-FFF2-40B4-BE49-F238E27FC236}">
                <a16:creationId xmlns:a16="http://schemas.microsoft.com/office/drawing/2014/main" id="{944718F0-5DA9-8DE5-379B-6BF047B63F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3DCA79-250F-7C9C-1071-3C666D1E7FBC}"/>
              </a:ext>
            </a:extLst>
          </p:cNvPr>
          <p:cNvSpPr>
            <a:spLocks noGrp="1"/>
          </p:cNvSpPr>
          <p:nvPr>
            <p:ph type="sldNum" sz="quarter" idx="12"/>
          </p:nvPr>
        </p:nvSpPr>
        <p:spPr/>
        <p:txBody>
          <a:bodyPr/>
          <a:lstStyle/>
          <a:p>
            <a:fld id="{FB03127A-C1A4-E04F-875A-3346A8882FCE}" type="slidenum">
              <a:rPr lang="en-US" smtClean="0"/>
              <a:t>‹#›</a:t>
            </a:fld>
            <a:endParaRPr lang="en-US"/>
          </a:p>
        </p:txBody>
      </p:sp>
    </p:spTree>
    <p:extLst>
      <p:ext uri="{BB962C8B-B14F-4D97-AF65-F5344CB8AC3E}">
        <p14:creationId xmlns:p14="http://schemas.microsoft.com/office/powerpoint/2010/main" val="734272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CA1F29-75EC-70A9-DF4F-B9FE3D19F9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A7D941-2593-CC0D-DC51-7E13091FD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7219B-2189-2960-3C5E-E75D5B67F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BC4FE6-F7A5-F643-9701-F63605A500D8}" type="datetimeFigureOut">
              <a:rPr lang="en-US" smtClean="0"/>
              <a:t>10/14/2025</a:t>
            </a:fld>
            <a:endParaRPr lang="en-US"/>
          </a:p>
        </p:txBody>
      </p:sp>
      <p:sp>
        <p:nvSpPr>
          <p:cNvPr id="5" name="Footer Placeholder 4">
            <a:extLst>
              <a:ext uri="{FF2B5EF4-FFF2-40B4-BE49-F238E27FC236}">
                <a16:creationId xmlns:a16="http://schemas.microsoft.com/office/drawing/2014/main" id="{A8CE78B4-D02E-D491-F1F9-CF2DB2209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BD3D722-9AFB-AA7F-FAAD-7BD015CBCF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03127A-C1A4-E04F-875A-3346A8882FCE}" type="slidenum">
              <a:rPr lang="en-US" smtClean="0"/>
              <a:t>‹#›</a:t>
            </a:fld>
            <a:endParaRPr lang="en-US"/>
          </a:p>
        </p:txBody>
      </p:sp>
    </p:spTree>
    <p:extLst>
      <p:ext uri="{BB962C8B-B14F-4D97-AF65-F5344CB8AC3E}">
        <p14:creationId xmlns:p14="http://schemas.microsoft.com/office/powerpoint/2010/main" val="3579849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g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gif"/><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3" name="Group 1042">
            <a:extLst>
              <a:ext uri="{FF2B5EF4-FFF2-40B4-BE49-F238E27FC236}">
                <a16:creationId xmlns:a16="http://schemas.microsoft.com/office/drawing/2014/main" id="{03C6F4E6-30A1-4F63-C8CC-028750B5A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6668" cy="4570886"/>
            <a:chOff x="0" y="0"/>
            <a:chExt cx="12196668" cy="4570886"/>
          </a:xfrm>
        </p:grpSpPr>
        <p:sp>
          <p:nvSpPr>
            <p:cNvPr id="1044" name="Rectangle 1043">
              <a:extLst>
                <a:ext uri="{FF2B5EF4-FFF2-40B4-BE49-F238E27FC236}">
                  <a16:creationId xmlns:a16="http://schemas.microsoft.com/office/drawing/2014/main" id="{49EA7CA8-3AE6-4F5F-9932-63303CF2D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12196668" cy="4570632"/>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26E3E019-A259-1130-CC5C-3165020B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791"/>
              <a:ext cx="10565988" cy="4568095"/>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C0769F99-CCA6-5CDC-D1E1-C59A4762F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2192000" cy="4549891"/>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C13E73D3-029B-3D4E-1956-8EE7068A6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10544" y="18215"/>
              <a:ext cx="8086124" cy="454988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4E00BEBC-6394-3040-2604-2A45985005B0}"/>
              </a:ext>
            </a:extLst>
          </p:cNvPr>
          <p:cNvSpPr>
            <a:spLocks noGrp="1"/>
          </p:cNvSpPr>
          <p:nvPr>
            <p:ph type="ctrTitle"/>
          </p:nvPr>
        </p:nvSpPr>
        <p:spPr>
          <a:xfrm>
            <a:off x="1126348" y="1124262"/>
            <a:ext cx="8017652" cy="2690413"/>
          </a:xfrm>
        </p:spPr>
        <p:txBody>
          <a:bodyPr anchor="t">
            <a:normAutofit/>
          </a:bodyPr>
          <a:lstStyle/>
          <a:p>
            <a:pPr algn="l"/>
            <a:r>
              <a:rPr lang="en-US" sz="5400" dirty="0">
                <a:solidFill>
                  <a:srgbClr val="FFFFFF"/>
                </a:solidFill>
              </a:rPr>
              <a:t>Redevelopment Designs for Mississippi River Basin</a:t>
            </a:r>
          </a:p>
        </p:txBody>
      </p:sp>
      <p:sp>
        <p:nvSpPr>
          <p:cNvPr id="3" name="Subtitle 2">
            <a:extLst>
              <a:ext uri="{FF2B5EF4-FFF2-40B4-BE49-F238E27FC236}">
                <a16:creationId xmlns:a16="http://schemas.microsoft.com/office/drawing/2014/main" id="{03855911-D61C-F3DA-45EB-F56664354271}"/>
              </a:ext>
            </a:extLst>
          </p:cNvPr>
          <p:cNvSpPr>
            <a:spLocks noGrp="1"/>
          </p:cNvSpPr>
          <p:nvPr>
            <p:ph type="subTitle" idx="1"/>
          </p:nvPr>
        </p:nvSpPr>
        <p:spPr>
          <a:xfrm>
            <a:off x="1126348" y="5099566"/>
            <a:ext cx="6481746" cy="1199733"/>
          </a:xfrm>
        </p:spPr>
        <p:txBody>
          <a:bodyPr anchor="ctr">
            <a:normAutofit/>
          </a:bodyPr>
          <a:lstStyle/>
          <a:p>
            <a:pPr algn="l"/>
            <a:r>
              <a:rPr lang="en-US" sz="2000" dirty="0"/>
              <a:t>Dr. </a:t>
            </a:r>
            <a:r>
              <a:rPr lang="en-US" sz="2000" dirty="0" err="1"/>
              <a:t>Johanshir</a:t>
            </a:r>
            <a:r>
              <a:rPr lang="en-US" sz="2000" dirty="0"/>
              <a:t> Golchin</a:t>
            </a:r>
          </a:p>
          <a:p>
            <a:pPr algn="l"/>
            <a:r>
              <a:rPr lang="en-US" sz="2000" dirty="0"/>
              <a:t>President of Energy and Environment Research Group</a:t>
            </a:r>
          </a:p>
        </p:txBody>
      </p:sp>
      <p:pic>
        <p:nvPicPr>
          <p:cNvPr id="1038" name="Picture 14">
            <a:extLst>
              <a:ext uri="{FF2B5EF4-FFF2-40B4-BE49-F238E27FC236}">
                <a16:creationId xmlns:a16="http://schemas.microsoft.com/office/drawing/2014/main" id="{DD538E08-AE67-C0EF-F4DD-C6466C3811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55793" y="5061057"/>
            <a:ext cx="2519439" cy="119973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Uploaded image">
            <a:extLst>
              <a:ext uri="{FF2B5EF4-FFF2-40B4-BE49-F238E27FC236}">
                <a16:creationId xmlns:a16="http://schemas.microsoft.com/office/drawing/2014/main" id="{03B5A1F4-3797-15FB-6589-0887870A0D0F}"/>
              </a:ext>
            </a:extLst>
          </p:cNvPr>
          <p:cNvSpPr>
            <a:spLocks noChangeAspect="1" noChangeArrowheads="1"/>
          </p:cNvSpPr>
          <p:nvPr/>
        </p:nvSpPr>
        <p:spPr bwMode="auto">
          <a:xfrm>
            <a:off x="5162550" y="2984500"/>
            <a:ext cx="1866900" cy="889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8934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9A3DA-EB55-4BAE-80BD-7E9100D4D266}"/>
              </a:ext>
            </a:extLst>
          </p:cNvPr>
          <p:cNvSpPr>
            <a:spLocks noGrp="1"/>
          </p:cNvSpPr>
          <p:nvPr>
            <p:ph type="title"/>
          </p:nvPr>
        </p:nvSpPr>
        <p:spPr>
          <a:xfrm>
            <a:off x="836679" y="723898"/>
            <a:ext cx="6002110" cy="1495425"/>
          </a:xfrm>
        </p:spPr>
        <p:txBody>
          <a:bodyPr>
            <a:normAutofit/>
          </a:bodyPr>
          <a:lstStyle/>
          <a:p>
            <a:r>
              <a:rPr lang="en-US" sz="4000"/>
              <a:t>Brooklyn Bridge</a:t>
            </a:r>
            <a:endParaRPr lang="en-US" sz="4000" dirty="0"/>
          </a:p>
        </p:txBody>
      </p:sp>
      <p:sp>
        <p:nvSpPr>
          <p:cNvPr id="3" name="Content Placeholder 2">
            <a:extLst>
              <a:ext uri="{FF2B5EF4-FFF2-40B4-BE49-F238E27FC236}">
                <a16:creationId xmlns:a16="http://schemas.microsoft.com/office/drawing/2014/main" id="{9CFA7BE1-4983-D677-A7BA-293617BFF7BD}"/>
              </a:ext>
            </a:extLst>
          </p:cNvPr>
          <p:cNvSpPr>
            <a:spLocks noGrp="1"/>
          </p:cNvSpPr>
          <p:nvPr>
            <p:ph idx="1"/>
          </p:nvPr>
        </p:nvSpPr>
        <p:spPr>
          <a:xfrm>
            <a:off x="836680" y="2405067"/>
            <a:ext cx="6002110" cy="3729034"/>
          </a:xfrm>
        </p:spPr>
        <p:txBody>
          <a:bodyPr>
            <a:normAutofit/>
          </a:bodyPr>
          <a:lstStyle/>
          <a:p>
            <a:r>
              <a:rPr lang="en-US" sz="2000" dirty="0"/>
              <a:t>Concept and Designed by John Roebling in 1868</a:t>
            </a:r>
          </a:p>
          <a:p>
            <a:r>
              <a:rPr lang="en-US" sz="2000" dirty="0"/>
              <a:t>Built by his wife and son (And these guys </a:t>
            </a:r>
            <a:r>
              <a:rPr lang="en-US" sz="2000" dirty="0">
                <a:sym typeface="Wingdings" pitchFamily="2" charset="2"/>
              </a:rPr>
              <a:t></a:t>
            </a:r>
            <a:r>
              <a:rPr lang="en-US" sz="2000" dirty="0"/>
              <a:t>)</a:t>
            </a:r>
          </a:p>
        </p:txBody>
      </p:sp>
      <p:pic>
        <p:nvPicPr>
          <p:cNvPr id="3074" name="Picture 2">
            <a:extLst>
              <a:ext uri="{FF2B5EF4-FFF2-40B4-BE49-F238E27FC236}">
                <a16:creationId xmlns:a16="http://schemas.microsoft.com/office/drawing/2014/main" id="{FA6CCF96-0502-A7C9-D685-54489E1A2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066" r="23690" b="1"/>
          <a:stretch>
            <a:fillRect/>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9284D34-368E-F7A3-6708-62E241626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626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0" name="Rectangle 410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Panama Canal | Definition, History, Ownership, Treaty, Map, Locks, &amp; Facts  | Britannica">
            <a:extLst>
              <a:ext uri="{FF2B5EF4-FFF2-40B4-BE49-F238E27FC236}">
                <a16:creationId xmlns:a16="http://schemas.microsoft.com/office/drawing/2014/main" id="{F3392E35-905D-04E7-49A2-9D5073A48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96" r="2587"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2" name="Rectangle 41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0D775E-932A-3169-E8B5-11C2F7EB9F07}"/>
              </a:ext>
            </a:extLst>
          </p:cNvPr>
          <p:cNvSpPr>
            <a:spLocks noGrp="1"/>
          </p:cNvSpPr>
          <p:nvPr>
            <p:ph type="title"/>
          </p:nvPr>
        </p:nvSpPr>
        <p:spPr>
          <a:xfrm>
            <a:off x="838200" y="365125"/>
            <a:ext cx="3822189" cy="1899912"/>
          </a:xfrm>
        </p:spPr>
        <p:txBody>
          <a:bodyPr>
            <a:normAutofit/>
          </a:bodyPr>
          <a:lstStyle/>
          <a:p>
            <a:r>
              <a:rPr lang="en-US" sz="4000"/>
              <a:t>Panama Canal</a:t>
            </a:r>
          </a:p>
        </p:txBody>
      </p:sp>
      <p:sp>
        <p:nvSpPr>
          <p:cNvPr id="3" name="Content Placeholder 2">
            <a:extLst>
              <a:ext uri="{FF2B5EF4-FFF2-40B4-BE49-F238E27FC236}">
                <a16:creationId xmlns:a16="http://schemas.microsoft.com/office/drawing/2014/main" id="{461B4482-A2C3-30BA-4559-C4FBDF64D9FA}"/>
              </a:ext>
            </a:extLst>
          </p:cNvPr>
          <p:cNvSpPr>
            <a:spLocks noGrp="1"/>
          </p:cNvSpPr>
          <p:nvPr>
            <p:ph idx="1"/>
          </p:nvPr>
        </p:nvSpPr>
        <p:spPr>
          <a:xfrm>
            <a:off x="838200" y="2434201"/>
            <a:ext cx="3822189" cy="3742762"/>
          </a:xfrm>
        </p:spPr>
        <p:txBody>
          <a:bodyPr>
            <a:normAutofit/>
          </a:bodyPr>
          <a:lstStyle/>
          <a:p>
            <a:r>
              <a:rPr lang="en-US" sz="2000"/>
              <a:t>Prorposed by Frenchman Ferdinand De Lesseps in 1881</a:t>
            </a:r>
          </a:p>
          <a:p>
            <a:r>
              <a:rPr lang="en-US" sz="2000"/>
              <a:t>Redesigned by American John Frank Stevens</a:t>
            </a:r>
          </a:p>
        </p:txBody>
      </p:sp>
      <p:pic>
        <p:nvPicPr>
          <p:cNvPr id="4" name="Picture 2">
            <a:extLst>
              <a:ext uri="{FF2B5EF4-FFF2-40B4-BE49-F238E27FC236}">
                <a16:creationId xmlns:a16="http://schemas.microsoft.com/office/drawing/2014/main" id="{BC5AF0D7-64B5-C571-58F8-E86A252EB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40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322C80-E4F6-EC09-D0D6-41B17C3877D5}"/>
              </a:ext>
            </a:extLst>
          </p:cNvPr>
          <p:cNvSpPr>
            <a:spLocks noGrp="1"/>
          </p:cNvSpPr>
          <p:nvPr>
            <p:ph type="title"/>
          </p:nvPr>
        </p:nvSpPr>
        <p:spPr>
          <a:xfrm>
            <a:off x="1171074" y="1396686"/>
            <a:ext cx="3240506" cy="4064628"/>
          </a:xfrm>
        </p:spPr>
        <p:txBody>
          <a:bodyPr>
            <a:normAutofit/>
          </a:bodyPr>
          <a:lstStyle/>
          <a:p>
            <a:r>
              <a:rPr lang="en-US" sz="3100" dirty="0">
                <a:solidFill>
                  <a:srgbClr val="FFFFFF"/>
                </a:solidFill>
              </a:rPr>
              <a:t>In addition to avoiding COMPLEXITY, we should be avoiding excessive reliance on Computer Modeling</a:t>
            </a:r>
          </a:p>
        </p:txBody>
      </p:sp>
      <p:sp>
        <p:nvSpPr>
          <p:cNvPr id="9" name="Arc 8">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09F9A3E-5272-FE25-F842-BDDE87DB181F}"/>
              </a:ext>
            </a:extLst>
          </p:cNvPr>
          <p:cNvSpPr>
            <a:spLocks noGrp="1"/>
          </p:cNvSpPr>
          <p:nvPr>
            <p:ph idx="1"/>
          </p:nvPr>
        </p:nvSpPr>
        <p:spPr>
          <a:xfrm>
            <a:off x="5370153" y="1526033"/>
            <a:ext cx="5536397" cy="3935281"/>
          </a:xfrm>
        </p:spPr>
        <p:txBody>
          <a:bodyPr>
            <a:normAutofit/>
          </a:bodyPr>
          <a:lstStyle/>
          <a:p>
            <a:r>
              <a:rPr lang="en-US" dirty="0"/>
              <a:t>Exceptions could include Statistical, Conceptual, and System Models</a:t>
            </a:r>
          </a:p>
          <a:p>
            <a:pPr lvl="1"/>
            <a:r>
              <a:rPr lang="en-US" dirty="0"/>
              <a:t>Perhaps minimal use of scale models and using Hydrologic Modeling Systems (HMS) for verification only</a:t>
            </a:r>
          </a:p>
          <a:p>
            <a:pPr lvl="1"/>
            <a:r>
              <a:rPr lang="en-US" dirty="0"/>
              <a:t>Read about them in USGS sites</a:t>
            </a:r>
          </a:p>
        </p:txBody>
      </p:sp>
      <p:pic>
        <p:nvPicPr>
          <p:cNvPr id="16" name="Picture 2">
            <a:extLst>
              <a:ext uri="{FF2B5EF4-FFF2-40B4-BE49-F238E27FC236}">
                <a16:creationId xmlns:a16="http://schemas.microsoft.com/office/drawing/2014/main" id="{63C1DA40-31D0-A3A4-3988-9B5605FAD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98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5450-06CE-2835-386E-4786413AE7FC}"/>
              </a:ext>
            </a:extLst>
          </p:cNvPr>
          <p:cNvSpPr>
            <a:spLocks noGrp="1"/>
          </p:cNvSpPr>
          <p:nvPr>
            <p:ph type="title"/>
          </p:nvPr>
        </p:nvSpPr>
        <p:spPr/>
        <p:txBody>
          <a:bodyPr/>
          <a:lstStyle/>
          <a:p>
            <a:r>
              <a:rPr lang="en-US" dirty="0"/>
              <a:t>Now What? Solutions!</a:t>
            </a:r>
          </a:p>
        </p:txBody>
      </p:sp>
      <p:graphicFrame>
        <p:nvGraphicFramePr>
          <p:cNvPr id="19" name="Content Placeholder 2">
            <a:extLst>
              <a:ext uri="{FF2B5EF4-FFF2-40B4-BE49-F238E27FC236}">
                <a16:creationId xmlns:a16="http://schemas.microsoft.com/office/drawing/2014/main" id="{540C61BA-637D-BC38-7CC4-61C282F5D7A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085C1ED5-2A1C-7A17-DD6E-5114159714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175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158A2-EA35-AC22-56B8-147EF3E7C7B2}"/>
              </a:ext>
            </a:extLst>
          </p:cNvPr>
          <p:cNvSpPr>
            <a:spLocks noGrp="1"/>
          </p:cNvSpPr>
          <p:nvPr>
            <p:ph type="title"/>
          </p:nvPr>
        </p:nvSpPr>
        <p:spPr>
          <a:xfrm>
            <a:off x="6823878" y="741391"/>
            <a:ext cx="4491821" cy="1616203"/>
          </a:xfrm>
        </p:spPr>
        <p:txBody>
          <a:bodyPr anchor="b">
            <a:normAutofit/>
          </a:bodyPr>
          <a:lstStyle/>
          <a:p>
            <a:r>
              <a:rPr lang="en-US" sz="3200"/>
              <a:t>What is the Simple Solution</a:t>
            </a:r>
          </a:p>
        </p:txBody>
      </p:sp>
      <p:pic>
        <p:nvPicPr>
          <p:cNvPr id="13" name="Picture 12" descr="Port at a lake">
            <a:extLst>
              <a:ext uri="{FF2B5EF4-FFF2-40B4-BE49-F238E27FC236}">
                <a16:creationId xmlns:a16="http://schemas.microsoft.com/office/drawing/2014/main" id="{CE68D640-4ACD-C5E5-83C5-6694D280E450}"/>
              </a:ext>
            </a:extLst>
          </p:cNvPr>
          <p:cNvPicPr>
            <a:picLocks noChangeAspect="1"/>
          </p:cNvPicPr>
          <p:nvPr/>
        </p:nvPicPr>
        <p:blipFill>
          <a:blip r:embed="rId2"/>
          <a:srcRect l="15190" r="25476" b="-1"/>
          <a:stretch>
            <a:fillRect/>
          </a:stretch>
        </p:blipFill>
        <p:spPr>
          <a:xfrm>
            <a:off x="20" y="10"/>
            <a:ext cx="6095980" cy="6857990"/>
          </a:xfrm>
          <a:prstGeom prst="rect">
            <a:avLst/>
          </a:prstGeom>
        </p:spPr>
      </p:pic>
      <p:grpSp>
        <p:nvGrpSpPr>
          <p:cNvPr id="14" name="Group 13">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18DF9608-F9E3-B5A4-6114-4F96AA093762}"/>
              </a:ext>
            </a:extLst>
          </p:cNvPr>
          <p:cNvSpPr>
            <a:spLocks noGrp="1"/>
          </p:cNvSpPr>
          <p:nvPr>
            <p:ph idx="1"/>
          </p:nvPr>
        </p:nvSpPr>
        <p:spPr>
          <a:xfrm>
            <a:off x="6823878" y="2533476"/>
            <a:ext cx="4491820" cy="3447832"/>
          </a:xfrm>
        </p:spPr>
        <p:txBody>
          <a:bodyPr anchor="t">
            <a:normAutofit/>
          </a:bodyPr>
          <a:lstStyle/>
          <a:p>
            <a:r>
              <a:rPr lang="en-US" sz="2000" dirty="0"/>
              <a:t>Diverting Floods towards Retention Ponds (Future Lakes)</a:t>
            </a:r>
          </a:p>
          <a:p>
            <a:pPr marL="0" indent="0">
              <a:buNone/>
            </a:pPr>
            <a:endParaRPr lang="en-US" sz="2000" dirty="0"/>
          </a:p>
        </p:txBody>
      </p:sp>
      <p:pic>
        <p:nvPicPr>
          <p:cNvPr id="4" name="Picture 2">
            <a:extLst>
              <a:ext uri="{FF2B5EF4-FFF2-40B4-BE49-F238E27FC236}">
                <a16:creationId xmlns:a16="http://schemas.microsoft.com/office/drawing/2014/main" id="{DAF253BE-6A28-34DB-9E3E-BEF792EC6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836" y="6172201"/>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534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E81A11-4DE6-1724-4E8B-5B904007D5DE}"/>
              </a:ext>
            </a:extLst>
          </p:cNvPr>
          <p:cNvSpPr>
            <a:spLocks noGrp="1"/>
          </p:cNvSpPr>
          <p:nvPr>
            <p:ph type="title"/>
          </p:nvPr>
        </p:nvSpPr>
        <p:spPr>
          <a:xfrm>
            <a:off x="836679" y="723898"/>
            <a:ext cx="6002110" cy="1495425"/>
          </a:xfrm>
        </p:spPr>
        <p:txBody>
          <a:bodyPr>
            <a:normAutofit/>
          </a:bodyPr>
          <a:lstStyle/>
          <a:p>
            <a:r>
              <a:rPr lang="en-US" sz="4000" dirty="0"/>
              <a:t>Where and How?</a:t>
            </a:r>
          </a:p>
        </p:txBody>
      </p:sp>
      <p:sp>
        <p:nvSpPr>
          <p:cNvPr id="3" name="Content Placeholder 2">
            <a:extLst>
              <a:ext uri="{FF2B5EF4-FFF2-40B4-BE49-F238E27FC236}">
                <a16:creationId xmlns:a16="http://schemas.microsoft.com/office/drawing/2014/main" id="{492C56F4-0026-E97F-4AF4-8F709C6DB984}"/>
              </a:ext>
            </a:extLst>
          </p:cNvPr>
          <p:cNvSpPr>
            <a:spLocks noGrp="1"/>
          </p:cNvSpPr>
          <p:nvPr>
            <p:ph idx="1"/>
          </p:nvPr>
        </p:nvSpPr>
        <p:spPr>
          <a:xfrm>
            <a:off x="836680" y="2405067"/>
            <a:ext cx="6002110" cy="3729034"/>
          </a:xfrm>
        </p:spPr>
        <p:txBody>
          <a:bodyPr>
            <a:normAutofit/>
          </a:bodyPr>
          <a:lstStyle/>
          <a:p>
            <a:pPr marL="514350" indent="-514350">
              <a:buFont typeface="+mj-lt"/>
              <a:buAutoNum type="arabicPeriod"/>
            </a:pPr>
            <a:r>
              <a:rPr lang="en-US" sz="1600"/>
              <a:t>Construct Inflow Spillway Gates into the Diversion Canals</a:t>
            </a:r>
          </a:p>
          <a:p>
            <a:pPr lvl="1"/>
            <a:r>
              <a:rPr lang="en-US" sz="1600"/>
              <a:t>Most preferably before the lock and dams and right after the confluence of tributaries with the river</a:t>
            </a:r>
          </a:p>
          <a:p>
            <a:pPr marL="514350" indent="-514350">
              <a:buFont typeface="+mj-lt"/>
              <a:buAutoNum type="arabicPeriod"/>
            </a:pPr>
            <a:r>
              <a:rPr lang="en-US" sz="1600"/>
              <a:t>Excavate the Ponds</a:t>
            </a:r>
          </a:p>
          <a:p>
            <a:pPr marL="971550" lvl="1" indent="-514350">
              <a:buFont typeface="+mj-lt"/>
              <a:buAutoNum type="alphaLcParenR"/>
            </a:pPr>
            <a:r>
              <a:rPr lang="en-US" sz="1600"/>
              <a:t>Capacity calculated based in MAXIMUM FLOW RATE and DURATION of the flood</a:t>
            </a:r>
          </a:p>
          <a:p>
            <a:pPr marL="971550" lvl="1" indent="-514350">
              <a:buFont typeface="+mj-lt"/>
              <a:buAutoNum type="alphaLcParenR"/>
            </a:pPr>
            <a:r>
              <a:rPr lang="en-US" sz="1600"/>
              <a:t>MAXIMUM FLOW RATE of 500-year flood for a local watershed is the preferable factor of safety</a:t>
            </a:r>
          </a:p>
          <a:p>
            <a:pPr marL="971550" lvl="1" indent="-514350">
              <a:buFont typeface="+mj-lt"/>
              <a:buAutoNum type="alphaLcParenR"/>
            </a:pPr>
            <a:r>
              <a:rPr lang="en-US" sz="1600"/>
              <a:t>Their Locations are determined based on Regional Topology and the landscape plus available lands</a:t>
            </a:r>
          </a:p>
          <a:p>
            <a:pPr marL="514350" indent="-514350">
              <a:buFont typeface="+mj-lt"/>
              <a:buAutoNum type="arabicPeriod"/>
            </a:pPr>
            <a:r>
              <a:rPr lang="en-US" sz="1600"/>
              <a:t>Construct Outflow Spillway Gates back into the River</a:t>
            </a:r>
          </a:p>
          <a:p>
            <a:pPr marL="514350" indent="-514350">
              <a:buFont typeface="+mj-lt"/>
              <a:buAutoNum type="arabicPeriod"/>
            </a:pPr>
            <a:r>
              <a:rPr lang="en-US" sz="1600"/>
              <a:t>Repeat 1 and 2 alongside required streams with the Mississippi River Basin!</a:t>
            </a:r>
          </a:p>
          <a:p>
            <a:pPr lvl="1"/>
            <a:endParaRPr lang="en-US" sz="1600"/>
          </a:p>
        </p:txBody>
      </p:sp>
      <p:pic>
        <p:nvPicPr>
          <p:cNvPr id="20" name="Picture 19" descr="Aerial view of valley map">
            <a:extLst>
              <a:ext uri="{FF2B5EF4-FFF2-40B4-BE49-F238E27FC236}">
                <a16:creationId xmlns:a16="http://schemas.microsoft.com/office/drawing/2014/main" id="{D24EFD12-98AD-DAC1-C30A-84F95526ECFA}"/>
              </a:ext>
            </a:extLst>
          </p:cNvPr>
          <p:cNvPicPr>
            <a:picLocks noChangeAspect="1"/>
          </p:cNvPicPr>
          <p:nvPr/>
        </p:nvPicPr>
        <p:blipFill>
          <a:blip r:embed="rId2"/>
          <a:srcRect l="24062" r="34442"/>
          <a:stretch>
            <a:fillRect/>
          </a:stretch>
        </p:blipFill>
        <p:spPr>
          <a:xfrm>
            <a:off x="7199440" y="10"/>
            <a:ext cx="4992560" cy="6857990"/>
          </a:xfrm>
          <a:prstGeom prst="rect">
            <a:avLst/>
          </a:prstGeom>
          <a:effectLst/>
        </p:spPr>
      </p:pic>
      <p:pic>
        <p:nvPicPr>
          <p:cNvPr id="4" name="Picture 2">
            <a:extLst>
              <a:ext uri="{FF2B5EF4-FFF2-40B4-BE49-F238E27FC236}">
                <a16:creationId xmlns:a16="http://schemas.microsoft.com/office/drawing/2014/main" id="{DBACEB0E-E1C0-1119-032B-C7A8B45C0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05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0E2973-0DEF-2D12-A5D6-31958B843A69}"/>
              </a:ext>
            </a:extLst>
          </p:cNvPr>
          <p:cNvSpPr txBox="1"/>
          <p:nvPr/>
        </p:nvSpPr>
        <p:spPr>
          <a:xfrm>
            <a:off x="836676" y="557189"/>
            <a:ext cx="4899039" cy="3346901"/>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latin typeface="+mj-lt"/>
                <a:ea typeface="+mj-ea"/>
                <a:cs typeface="+mj-cs"/>
              </a:rPr>
              <a:t>But First…</a:t>
            </a:r>
          </a:p>
        </p:txBody>
      </p:sp>
      <p:pic>
        <p:nvPicPr>
          <p:cNvPr id="6" name="Content Placeholder 5" descr="A map of a large area&#10;&#10;AI-generated content may be incorrect.">
            <a:extLst>
              <a:ext uri="{FF2B5EF4-FFF2-40B4-BE49-F238E27FC236}">
                <a16:creationId xmlns:a16="http://schemas.microsoft.com/office/drawing/2014/main" id="{4026A8FF-C921-CA57-8D03-9E5EAFDA212D}"/>
              </a:ext>
            </a:extLst>
          </p:cNvPr>
          <p:cNvPicPr>
            <a:picLocks noGrp="1" noChangeAspect="1"/>
          </p:cNvPicPr>
          <p:nvPr>
            <p:ph idx="1"/>
          </p:nvPr>
        </p:nvPicPr>
        <p:blipFill>
          <a:blip r:embed="rId2"/>
          <a:srcRect t="1963" r="2" b="7058"/>
          <a:stretch>
            <a:fillRect/>
          </a:stretch>
        </p:blipFill>
        <p:spPr>
          <a:xfrm>
            <a:off x="6095999" y="10"/>
            <a:ext cx="6105655" cy="6857990"/>
          </a:xfrm>
          <a:prstGeom prst="rect">
            <a:avLst/>
          </a:prstGeom>
        </p:spPr>
      </p:pic>
      <p:pic>
        <p:nvPicPr>
          <p:cNvPr id="7" name="Picture 2">
            <a:extLst>
              <a:ext uri="{FF2B5EF4-FFF2-40B4-BE49-F238E27FC236}">
                <a16:creationId xmlns:a16="http://schemas.microsoft.com/office/drawing/2014/main" id="{D2AC43F8-CB35-EAC1-1B39-242580C43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034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12" descr="A graph of a number of years&#10;&#10;AI-generated content may be incorrect.">
            <a:extLst>
              <a:ext uri="{FF2B5EF4-FFF2-40B4-BE49-F238E27FC236}">
                <a16:creationId xmlns:a16="http://schemas.microsoft.com/office/drawing/2014/main" id="{9102AF74-452B-14CF-40E1-90A17ADD6BEE}"/>
              </a:ext>
            </a:extLst>
          </p:cNvPr>
          <p:cNvPicPr>
            <a:picLocks noGrp="1" noChangeAspect="1"/>
          </p:cNvPicPr>
          <p:nvPr>
            <p:ph idx="1"/>
          </p:nvPr>
        </p:nvPicPr>
        <p:blipFill>
          <a:blip r:embed="rId2"/>
          <a:stretch>
            <a:fillRect/>
          </a:stretch>
        </p:blipFill>
        <p:spPr>
          <a:xfrm>
            <a:off x="1230439" y="643466"/>
            <a:ext cx="9731121" cy="5571067"/>
          </a:xfrm>
          <a:prstGeom prst="rect">
            <a:avLst/>
          </a:prstGeom>
        </p:spPr>
      </p:pic>
      <p:pic>
        <p:nvPicPr>
          <p:cNvPr id="14" name="Picture 2">
            <a:extLst>
              <a:ext uri="{FF2B5EF4-FFF2-40B4-BE49-F238E27FC236}">
                <a16:creationId xmlns:a16="http://schemas.microsoft.com/office/drawing/2014/main" id="{FAC9FE0C-731C-BE07-AE9E-284915749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836" y="6172201"/>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410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57" name="Rectangle 5156">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Title 1">
            <a:extLst>
              <a:ext uri="{FF2B5EF4-FFF2-40B4-BE49-F238E27FC236}">
                <a16:creationId xmlns:a16="http://schemas.microsoft.com/office/drawing/2014/main" id="{DAA33270-F5E5-FE5A-5212-4C07FAB51C13}"/>
              </a:ext>
            </a:extLst>
          </p:cNvPr>
          <p:cNvSpPr>
            <a:spLocks noGrp="1"/>
          </p:cNvSpPr>
          <p:nvPr>
            <p:ph type="title"/>
          </p:nvPr>
        </p:nvSpPr>
        <p:spPr>
          <a:xfrm>
            <a:off x="836676" y="557189"/>
            <a:ext cx="4899039" cy="3346901"/>
          </a:xfrm>
          <a:noFill/>
        </p:spPr>
        <p:txBody>
          <a:bodyPr vert="horz" lIns="91440" tIns="45720" rIns="91440" bIns="45720" rtlCol="0" anchor="b">
            <a:normAutofit/>
          </a:bodyPr>
          <a:lstStyle/>
          <a:p>
            <a:r>
              <a:rPr lang="en-US" sz="5200"/>
              <a:t>Retention Basin Locations</a:t>
            </a:r>
          </a:p>
        </p:txBody>
      </p:sp>
      <p:pic>
        <p:nvPicPr>
          <p:cNvPr id="7" name="Picture 6" descr="A map of the river&#10;&#10;AI-generated content may be incorrect.">
            <a:extLst>
              <a:ext uri="{FF2B5EF4-FFF2-40B4-BE49-F238E27FC236}">
                <a16:creationId xmlns:a16="http://schemas.microsoft.com/office/drawing/2014/main" id="{4C90B383-4192-FE0A-B938-F52A34D70876}"/>
              </a:ext>
            </a:extLst>
          </p:cNvPr>
          <p:cNvPicPr>
            <a:picLocks noChangeAspect="1"/>
          </p:cNvPicPr>
          <p:nvPr/>
        </p:nvPicPr>
        <p:blipFill>
          <a:blip r:embed="rId2"/>
          <a:srcRect t="5825" r="2" b="9093"/>
          <a:stretch>
            <a:fillRect/>
          </a:stretch>
        </p:blipFill>
        <p:spPr>
          <a:xfrm>
            <a:off x="6095999" y="10"/>
            <a:ext cx="6105655" cy="6857990"/>
          </a:xfrm>
          <a:prstGeom prst="rect">
            <a:avLst/>
          </a:prstGeom>
        </p:spPr>
      </p:pic>
      <p:sp>
        <p:nvSpPr>
          <p:cNvPr id="8" name="Rectangle 7">
            <a:extLst>
              <a:ext uri="{FF2B5EF4-FFF2-40B4-BE49-F238E27FC236}">
                <a16:creationId xmlns:a16="http://schemas.microsoft.com/office/drawing/2014/main" id="{DB887C44-0704-1133-7253-41E4DD1682C2}"/>
              </a:ext>
            </a:extLst>
          </p:cNvPr>
          <p:cNvSpPr/>
          <p:nvPr/>
        </p:nvSpPr>
        <p:spPr>
          <a:xfrm>
            <a:off x="10261600" y="5930900"/>
            <a:ext cx="1041400" cy="4699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E9EAC5-D2FE-D6AD-7033-8E5E23D83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99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86C5D2F-A106-E03D-0892-ED54D2111A8E}"/>
              </a:ext>
            </a:extLst>
          </p:cNvPr>
          <p:cNvPicPr>
            <a:picLocks noGrp="1" noChangeAspect="1"/>
          </p:cNvPicPr>
          <p:nvPr>
            <p:ph idx="1"/>
          </p:nvPr>
        </p:nvPicPr>
        <p:blipFill>
          <a:blip r:embed="rId2"/>
          <a:srcRect t="10448"/>
          <a:stretch>
            <a:fillRect/>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23" name="Rectangle 2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C54B2E6-6BC8-4C6A-11B4-E49EBF688FA8}"/>
              </a:ext>
            </a:extLst>
          </p:cNvPr>
          <p:cNvSpPr txBox="1"/>
          <p:nvPr/>
        </p:nvSpPr>
        <p:spPr>
          <a:xfrm>
            <a:off x="589556" y="5746071"/>
            <a:ext cx="7015499" cy="85226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300">
                <a:latin typeface="+mj-lt"/>
                <a:ea typeface="+mj-ea"/>
                <a:cs typeface="+mj-cs"/>
              </a:rPr>
              <a:t>Lock and Dam #13  Clinton (Iowa Side)</a:t>
            </a:r>
          </a:p>
        </p:txBody>
      </p:sp>
      <p:cxnSp>
        <p:nvCxnSpPr>
          <p:cNvPr id="10" name="Straight Arrow Connector 9">
            <a:extLst>
              <a:ext uri="{FF2B5EF4-FFF2-40B4-BE49-F238E27FC236}">
                <a16:creationId xmlns:a16="http://schemas.microsoft.com/office/drawing/2014/main" id="{FEAF594E-8587-4468-74B9-BAF34E1F33FC}"/>
              </a:ext>
            </a:extLst>
          </p:cNvPr>
          <p:cNvCxnSpPr>
            <a:cxnSpLocks/>
          </p:cNvCxnSpPr>
          <p:nvPr/>
        </p:nvCxnSpPr>
        <p:spPr>
          <a:xfrm flipH="1">
            <a:off x="3346352" y="372210"/>
            <a:ext cx="554005" cy="870631"/>
          </a:xfrm>
          <a:prstGeom prst="straightConnector1">
            <a:avLst/>
          </a:prstGeom>
          <a:ln w="1460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28AF7F0-CF19-03E8-5062-F464CEC990BF}"/>
              </a:ext>
            </a:extLst>
          </p:cNvPr>
          <p:cNvSpPr txBox="1"/>
          <p:nvPr/>
        </p:nvSpPr>
        <p:spPr>
          <a:xfrm>
            <a:off x="4097305" y="372210"/>
            <a:ext cx="2006127" cy="369332"/>
          </a:xfrm>
          <a:prstGeom prst="rect">
            <a:avLst/>
          </a:prstGeom>
          <a:noFill/>
        </p:spPr>
        <p:txBody>
          <a:bodyPr wrap="none" rtlCol="0">
            <a:spAutoFit/>
          </a:bodyPr>
          <a:lstStyle/>
          <a:p>
            <a:r>
              <a:rPr lang="en-US" dirty="0"/>
              <a:t>Somewhere Here?</a:t>
            </a:r>
          </a:p>
        </p:txBody>
      </p:sp>
      <p:cxnSp>
        <p:nvCxnSpPr>
          <p:cNvPr id="19" name="Straight Arrow Connector 18">
            <a:extLst>
              <a:ext uri="{FF2B5EF4-FFF2-40B4-BE49-F238E27FC236}">
                <a16:creationId xmlns:a16="http://schemas.microsoft.com/office/drawing/2014/main" id="{D79D0D93-CD4E-2626-4DBD-6348BC870E6D}"/>
              </a:ext>
            </a:extLst>
          </p:cNvPr>
          <p:cNvCxnSpPr>
            <a:cxnSpLocks/>
          </p:cNvCxnSpPr>
          <p:nvPr/>
        </p:nvCxnSpPr>
        <p:spPr>
          <a:xfrm>
            <a:off x="10608302" y="632099"/>
            <a:ext cx="251956" cy="1027889"/>
          </a:xfrm>
          <a:prstGeom prst="straightConnector1">
            <a:avLst/>
          </a:prstGeom>
          <a:ln w="1460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3FDA3C42-ADB4-436A-0AD5-557189CFD064}"/>
              </a:ext>
            </a:extLst>
          </p:cNvPr>
          <p:cNvSpPr txBox="1"/>
          <p:nvPr/>
        </p:nvSpPr>
        <p:spPr>
          <a:xfrm>
            <a:off x="9158067" y="447433"/>
            <a:ext cx="1065356" cy="369332"/>
          </a:xfrm>
          <a:prstGeom prst="rect">
            <a:avLst/>
          </a:prstGeom>
          <a:noFill/>
        </p:spPr>
        <p:txBody>
          <a:bodyPr wrap="none" rtlCol="0">
            <a:spAutoFit/>
          </a:bodyPr>
          <a:lstStyle/>
          <a:p>
            <a:r>
              <a:rPr lang="en-US" dirty="0"/>
              <a:t>Or Here?</a:t>
            </a:r>
          </a:p>
        </p:txBody>
      </p:sp>
      <p:pic>
        <p:nvPicPr>
          <p:cNvPr id="25" name="Picture 2">
            <a:extLst>
              <a:ext uri="{FF2B5EF4-FFF2-40B4-BE49-F238E27FC236}">
                <a16:creationId xmlns:a16="http://schemas.microsoft.com/office/drawing/2014/main" id="{EFD7C9E7-E1B2-2C95-64C3-0982A81B0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836" y="6172201"/>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0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5" name="Rectangle 206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8B1816-443B-A3FE-5C46-A5CC3530B525}"/>
              </a:ext>
            </a:extLst>
          </p:cNvPr>
          <p:cNvSpPr>
            <a:spLocks noGrp="1"/>
          </p:cNvSpPr>
          <p:nvPr>
            <p:ph idx="1"/>
          </p:nvPr>
        </p:nvSpPr>
        <p:spPr>
          <a:xfrm>
            <a:off x="838200" y="2333297"/>
            <a:ext cx="4619621" cy="3843666"/>
          </a:xfrm>
        </p:spPr>
        <p:txBody>
          <a:bodyPr>
            <a:normAutofit/>
          </a:bodyPr>
          <a:lstStyle/>
          <a:p>
            <a:pPr marL="0" indent="0">
              <a:buNone/>
            </a:pPr>
            <a:r>
              <a:rPr lang="en-US" sz="2000" i="1" dirty="0"/>
              <a:t>“I was more powerful glad to get away from the feuds, and so was Jim to get away from the swamp… You feel mighty free and easy and comfortable on a raft”</a:t>
            </a:r>
          </a:p>
          <a:p>
            <a:pPr marL="0" indent="0">
              <a:buNone/>
            </a:pPr>
            <a:r>
              <a:rPr lang="en-US" sz="2000" i="1" dirty="0"/>
              <a:t>	- </a:t>
            </a:r>
            <a:r>
              <a:rPr lang="en-US" sz="2000" dirty="0"/>
              <a:t>Huck Finn</a:t>
            </a:r>
          </a:p>
          <a:p>
            <a:pPr marL="0" indent="0">
              <a:buNone/>
            </a:pPr>
            <a:endParaRPr lang="en-US" sz="2000" dirty="0"/>
          </a:p>
        </p:txBody>
      </p:sp>
      <p:pic>
        <p:nvPicPr>
          <p:cNvPr id="4" name="Picture 3">
            <a:extLst>
              <a:ext uri="{FF2B5EF4-FFF2-40B4-BE49-F238E27FC236}">
                <a16:creationId xmlns:a16="http://schemas.microsoft.com/office/drawing/2014/main" id="{6A116DF1-9DB2-FF54-BDC3-D090107AA7A3}"/>
              </a:ext>
            </a:extLst>
          </p:cNvPr>
          <p:cNvPicPr>
            <a:picLocks noChangeAspect="1"/>
          </p:cNvPicPr>
          <p:nvPr/>
        </p:nvPicPr>
        <p:blipFill>
          <a:blip r:embed="rId2"/>
          <a:srcRect l="549" r="12505"/>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Picture 2">
            <a:extLst>
              <a:ext uri="{FF2B5EF4-FFF2-40B4-BE49-F238E27FC236}">
                <a16:creationId xmlns:a16="http://schemas.microsoft.com/office/drawing/2014/main" id="{198C25AD-BE0B-E7D6-60A0-FAE6640A7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726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90B10B0-7370-6B57-6A94-195E39382D39}"/>
              </a:ext>
            </a:extLst>
          </p:cNvPr>
          <p:cNvPicPr>
            <a:picLocks noGrp="1" noChangeAspect="1"/>
          </p:cNvPicPr>
          <p:nvPr>
            <p:ph idx="1"/>
          </p:nvPr>
        </p:nvPicPr>
        <p:blipFill>
          <a:blip r:embed="rId2"/>
          <a:srcRect t="4741" b="14542"/>
          <a:stretch>
            <a:fillRect/>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6" name="Rectangle 15">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E45A044-1365-0E69-F383-8A5237D69744}"/>
              </a:ext>
            </a:extLst>
          </p:cNvPr>
          <p:cNvSpPr txBox="1"/>
          <p:nvPr/>
        </p:nvSpPr>
        <p:spPr>
          <a:xfrm>
            <a:off x="589556" y="5746071"/>
            <a:ext cx="7015499" cy="85226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300">
                <a:latin typeface="+mj-lt"/>
                <a:ea typeface="+mj-ea"/>
                <a:cs typeface="+mj-cs"/>
              </a:rPr>
              <a:t>Lock and Dam #13 Fulton (Illinois Side)</a:t>
            </a:r>
          </a:p>
        </p:txBody>
      </p:sp>
      <p:sp>
        <p:nvSpPr>
          <p:cNvPr id="6" name="TextBox 5">
            <a:extLst>
              <a:ext uri="{FF2B5EF4-FFF2-40B4-BE49-F238E27FC236}">
                <a16:creationId xmlns:a16="http://schemas.microsoft.com/office/drawing/2014/main" id="{362E99D3-98C0-26D1-A0E8-E739D85A2D3E}"/>
              </a:ext>
            </a:extLst>
          </p:cNvPr>
          <p:cNvSpPr txBox="1"/>
          <p:nvPr/>
        </p:nvSpPr>
        <p:spPr>
          <a:xfrm>
            <a:off x="3446585" y="661182"/>
            <a:ext cx="1912768" cy="369332"/>
          </a:xfrm>
          <a:prstGeom prst="rect">
            <a:avLst/>
          </a:prstGeom>
          <a:noFill/>
        </p:spPr>
        <p:txBody>
          <a:bodyPr wrap="none" rtlCol="0">
            <a:spAutoFit/>
          </a:bodyPr>
          <a:lstStyle/>
          <a:p>
            <a:r>
              <a:rPr lang="en-US" dirty="0"/>
              <a:t>Nowhere here???</a:t>
            </a:r>
          </a:p>
        </p:txBody>
      </p:sp>
      <p:cxnSp>
        <p:nvCxnSpPr>
          <p:cNvPr id="7" name="Straight Arrow Connector 6">
            <a:extLst>
              <a:ext uri="{FF2B5EF4-FFF2-40B4-BE49-F238E27FC236}">
                <a16:creationId xmlns:a16="http://schemas.microsoft.com/office/drawing/2014/main" id="{E16057BE-5B09-2FF8-DFD3-E516F541AD51}"/>
              </a:ext>
            </a:extLst>
          </p:cNvPr>
          <p:cNvCxnSpPr>
            <a:cxnSpLocks/>
          </p:cNvCxnSpPr>
          <p:nvPr/>
        </p:nvCxnSpPr>
        <p:spPr>
          <a:xfrm flipH="1">
            <a:off x="2769577" y="1371600"/>
            <a:ext cx="554005" cy="870631"/>
          </a:xfrm>
          <a:prstGeom prst="straightConnector1">
            <a:avLst/>
          </a:prstGeom>
          <a:ln w="146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4AC15E3-3A72-0D08-4760-0A3962A05B3F}"/>
              </a:ext>
            </a:extLst>
          </p:cNvPr>
          <p:cNvCxnSpPr>
            <a:cxnSpLocks/>
          </p:cNvCxnSpPr>
          <p:nvPr/>
        </p:nvCxnSpPr>
        <p:spPr>
          <a:xfrm>
            <a:off x="4151663" y="1226331"/>
            <a:ext cx="502612" cy="1161168"/>
          </a:xfrm>
          <a:prstGeom prst="straightConnector1">
            <a:avLst/>
          </a:prstGeom>
          <a:ln w="146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087B9E2-1031-3C56-39EE-87614657C192}"/>
              </a:ext>
            </a:extLst>
          </p:cNvPr>
          <p:cNvCxnSpPr>
            <a:cxnSpLocks/>
          </p:cNvCxnSpPr>
          <p:nvPr/>
        </p:nvCxnSpPr>
        <p:spPr>
          <a:xfrm>
            <a:off x="5901041" y="1066118"/>
            <a:ext cx="1048399" cy="160213"/>
          </a:xfrm>
          <a:prstGeom prst="straightConnector1">
            <a:avLst/>
          </a:prstGeom>
          <a:ln w="146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72ABC1C-6587-8587-9900-AD3779AAED1E}"/>
              </a:ext>
            </a:extLst>
          </p:cNvPr>
          <p:cNvCxnSpPr>
            <a:cxnSpLocks/>
          </p:cNvCxnSpPr>
          <p:nvPr/>
        </p:nvCxnSpPr>
        <p:spPr>
          <a:xfrm flipH="1">
            <a:off x="862347" y="845848"/>
            <a:ext cx="995460" cy="854121"/>
          </a:xfrm>
          <a:prstGeom prst="straightConnector1">
            <a:avLst/>
          </a:prstGeom>
          <a:ln w="1460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8" name="Picture 2">
            <a:extLst>
              <a:ext uri="{FF2B5EF4-FFF2-40B4-BE49-F238E27FC236}">
                <a16:creationId xmlns:a16="http://schemas.microsoft.com/office/drawing/2014/main" id="{AAADE6D4-D385-D13A-1333-8A6B86A50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836" y="6172201"/>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11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F03D3-2FB1-44F3-C187-D5815585A52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Maybe Here?</a:t>
            </a:r>
          </a:p>
        </p:txBody>
      </p:sp>
      <p:pic>
        <p:nvPicPr>
          <p:cNvPr id="5" name="Content Placeholder 4" descr="A map of a river&#10;&#10;AI-generated content may be incorrect.">
            <a:extLst>
              <a:ext uri="{FF2B5EF4-FFF2-40B4-BE49-F238E27FC236}">
                <a16:creationId xmlns:a16="http://schemas.microsoft.com/office/drawing/2014/main" id="{87B4B00E-D630-21FF-3E01-3908E34CE7DE}"/>
              </a:ext>
            </a:extLst>
          </p:cNvPr>
          <p:cNvPicPr>
            <a:picLocks noGrp="1" noChangeAspect="1"/>
          </p:cNvPicPr>
          <p:nvPr>
            <p:ph idx="1"/>
          </p:nvPr>
        </p:nvPicPr>
        <p:blipFill>
          <a:blip r:embed="rId2"/>
          <a:srcRect t="5764" r="-2" b="13936"/>
          <a:stretch>
            <a:fillRect/>
          </a:stretch>
        </p:blipFill>
        <p:spPr>
          <a:xfrm>
            <a:off x="4868487" y="10"/>
            <a:ext cx="7323513" cy="6857990"/>
          </a:xfrm>
          <a:prstGeom prst="rect">
            <a:avLst/>
          </a:prstGeom>
        </p:spPr>
      </p:pic>
      <p:pic>
        <p:nvPicPr>
          <p:cNvPr id="6" name="Picture 2">
            <a:extLst>
              <a:ext uri="{FF2B5EF4-FFF2-40B4-BE49-F238E27FC236}">
                <a16:creationId xmlns:a16="http://schemas.microsoft.com/office/drawing/2014/main" id="{EF8112FB-CA34-8414-7BA7-D7C7219EE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91" y="112289"/>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456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4DC161-EF68-D9A0-E6FD-B548F2ED9A21}"/>
              </a:ext>
            </a:extLst>
          </p:cNvPr>
          <p:cNvSpPr>
            <a:spLocks noGrp="1"/>
          </p:cNvSpPr>
          <p:nvPr>
            <p:ph type="title"/>
          </p:nvPr>
        </p:nvSpPr>
        <p:spPr>
          <a:xfrm>
            <a:off x="572493" y="238539"/>
            <a:ext cx="11018520" cy="1434415"/>
          </a:xfrm>
        </p:spPr>
        <p:txBody>
          <a:bodyPr anchor="b">
            <a:normAutofit/>
          </a:bodyPr>
          <a:lstStyle/>
          <a:p>
            <a:r>
              <a:rPr lang="en-US" sz="5400"/>
              <a:t>Economics. Always Economics!</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53E46B-89D8-4AB7-CEFB-BA786BA1E6E9}"/>
              </a:ext>
            </a:extLst>
          </p:cNvPr>
          <p:cNvSpPr>
            <a:spLocks noGrp="1"/>
          </p:cNvSpPr>
          <p:nvPr>
            <p:ph idx="1"/>
          </p:nvPr>
        </p:nvSpPr>
        <p:spPr>
          <a:xfrm>
            <a:off x="572493" y="2071316"/>
            <a:ext cx="6713552" cy="4119172"/>
          </a:xfrm>
        </p:spPr>
        <p:txBody>
          <a:bodyPr anchor="t">
            <a:normAutofit/>
          </a:bodyPr>
          <a:lstStyle/>
          <a:p>
            <a:r>
              <a:rPr lang="en-US" sz="2200"/>
              <a:t>Financial costs is the quantifiable measure of devastation</a:t>
            </a:r>
          </a:p>
          <a:p>
            <a:r>
              <a:rPr lang="en-US" sz="2200"/>
              <a:t>Depending on the source of economic information, temporal costs have ranged from tens to hundreds of billions of dollars</a:t>
            </a:r>
          </a:p>
          <a:p>
            <a:r>
              <a:rPr lang="en-US" sz="2200"/>
              <a:t>Not many economic reports have reported the real and compound measures of damages</a:t>
            </a:r>
          </a:p>
          <a:p>
            <a:r>
              <a:rPr lang="en-US" sz="2200"/>
              <a:t>Only a few reports have indicated the REAL COST of flooding	</a:t>
            </a:r>
          </a:p>
          <a:p>
            <a:pPr lvl="1"/>
            <a:r>
              <a:rPr lang="en-US" sz="2200"/>
              <a:t>Excess of THREE TRILLION DOLLARS</a:t>
            </a:r>
          </a:p>
        </p:txBody>
      </p:sp>
      <p:pic>
        <p:nvPicPr>
          <p:cNvPr id="5" name="Picture 4">
            <a:extLst>
              <a:ext uri="{FF2B5EF4-FFF2-40B4-BE49-F238E27FC236}">
                <a16:creationId xmlns:a16="http://schemas.microsoft.com/office/drawing/2014/main" id="{B0189A1B-26AD-834A-45A7-97DC00A1CF49}"/>
              </a:ext>
            </a:extLst>
          </p:cNvPr>
          <p:cNvPicPr>
            <a:picLocks noChangeAspect="1"/>
          </p:cNvPicPr>
          <p:nvPr/>
        </p:nvPicPr>
        <p:blipFill>
          <a:blip r:embed="rId2"/>
          <a:srcRect l="276" r="3516" b="-3"/>
          <a:stretch>
            <a:fillRect/>
          </a:stretch>
        </p:blipFill>
        <p:spPr>
          <a:xfrm>
            <a:off x="7675658" y="2093976"/>
            <a:ext cx="3941064" cy="4096512"/>
          </a:xfrm>
          <a:prstGeom prst="rect">
            <a:avLst/>
          </a:prstGeom>
        </p:spPr>
      </p:pic>
      <p:pic>
        <p:nvPicPr>
          <p:cNvPr id="4" name="Picture 2">
            <a:extLst>
              <a:ext uri="{FF2B5EF4-FFF2-40B4-BE49-F238E27FC236}">
                <a16:creationId xmlns:a16="http://schemas.microsoft.com/office/drawing/2014/main" id="{7013F39A-B259-8F5F-3C5A-49A8BF0A5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836" y="6151407"/>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085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12F5DD-AF95-881E-536C-E29DCE5DF191}"/>
              </a:ext>
            </a:extLst>
          </p:cNvPr>
          <p:cNvSpPr>
            <a:spLocks noGrp="1"/>
          </p:cNvSpPr>
          <p:nvPr>
            <p:ph type="title"/>
          </p:nvPr>
        </p:nvSpPr>
        <p:spPr>
          <a:xfrm>
            <a:off x="1115568" y="548640"/>
            <a:ext cx="10168128" cy="1179576"/>
          </a:xfrm>
        </p:spPr>
        <p:txBody>
          <a:bodyPr>
            <a:normAutofit/>
          </a:bodyPr>
          <a:lstStyle/>
          <a:p>
            <a:r>
              <a:rPr lang="en-US" sz="4000"/>
              <a:t>Economics. Still Economics</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9936D9E-3EDC-500C-AD68-54E34E3B0A91}"/>
              </a:ext>
            </a:extLst>
          </p:cNvPr>
          <p:cNvSpPr>
            <a:spLocks noGrp="1"/>
          </p:cNvSpPr>
          <p:nvPr>
            <p:ph idx="1"/>
          </p:nvPr>
        </p:nvSpPr>
        <p:spPr>
          <a:xfrm>
            <a:off x="1115568" y="2481943"/>
            <a:ext cx="10168128" cy="3695020"/>
          </a:xfrm>
        </p:spPr>
        <p:txBody>
          <a:bodyPr>
            <a:normAutofit/>
          </a:bodyPr>
          <a:lstStyle/>
          <a:p>
            <a:r>
              <a:rPr lang="en-US" sz="2000" dirty="0"/>
              <a:t>Any development plan, no matter the cost and implementation timeline should be considered an investment for community betterment where once these infrastructure investments are made.</a:t>
            </a:r>
          </a:p>
          <a:p>
            <a:r>
              <a:rPr lang="en-US" sz="2000" dirty="0"/>
              <a:t>The economic costs presented in the JEC’s report excludes the cost of “Negative Externalities” – the social and emotional stress and lost opportunities for communities impacted by floods.</a:t>
            </a:r>
          </a:p>
          <a:p>
            <a:r>
              <a:rPr lang="en-US" sz="2000" dirty="0"/>
              <a:t>Considering the astronomical costs to community members lives and welfare, the priority is planning for urgent implementation – specifically proactive action versus historically chaotic reaction.</a:t>
            </a:r>
          </a:p>
          <a:p>
            <a:r>
              <a:rPr lang="en-US" sz="2000" dirty="0"/>
              <a:t>Economic Costs as reported by the US Congress Joint Economic Committee (JEC) is up to half a trillion dollars a year based on 2023 data.</a:t>
            </a:r>
          </a:p>
          <a:p>
            <a:pPr marL="514350" indent="-514350">
              <a:buFont typeface="+mj-lt"/>
              <a:buAutoNum type="arabicPeriod"/>
            </a:pPr>
            <a:endParaRPr lang="en-US" sz="2000" dirty="0"/>
          </a:p>
        </p:txBody>
      </p:sp>
      <p:pic>
        <p:nvPicPr>
          <p:cNvPr id="4" name="Picture 2">
            <a:extLst>
              <a:ext uri="{FF2B5EF4-FFF2-40B4-BE49-F238E27FC236}">
                <a16:creationId xmlns:a16="http://schemas.microsoft.com/office/drawing/2014/main" id="{0DD78703-B452-3722-5F8A-B37E05DE6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7836" y="6151407"/>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438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7EFDC-A39C-B851-08B2-259F50504300}"/>
              </a:ext>
            </a:extLst>
          </p:cNvPr>
          <p:cNvSpPr>
            <a:spLocks noGrp="1"/>
          </p:cNvSpPr>
          <p:nvPr>
            <p:ph type="title"/>
          </p:nvPr>
        </p:nvSpPr>
        <p:spPr/>
        <p:txBody>
          <a:bodyPr/>
          <a:lstStyle/>
          <a:p>
            <a:r>
              <a:rPr lang="en-US" dirty="0"/>
              <a:t>In Conclusion</a:t>
            </a:r>
          </a:p>
        </p:txBody>
      </p:sp>
      <p:sp>
        <p:nvSpPr>
          <p:cNvPr id="3" name="Content Placeholder 2">
            <a:extLst>
              <a:ext uri="{FF2B5EF4-FFF2-40B4-BE49-F238E27FC236}">
                <a16:creationId xmlns:a16="http://schemas.microsoft.com/office/drawing/2014/main" id="{B2C0D482-7715-F1E9-CFDB-1A55B82BAB03}"/>
              </a:ext>
            </a:extLst>
          </p:cNvPr>
          <p:cNvSpPr>
            <a:spLocks noGrp="1"/>
          </p:cNvSpPr>
          <p:nvPr>
            <p:ph idx="1"/>
          </p:nvPr>
        </p:nvSpPr>
        <p:spPr/>
        <p:txBody>
          <a:bodyPr/>
          <a:lstStyle/>
          <a:p>
            <a:r>
              <a:rPr lang="en-US" dirty="0"/>
              <a:t>Ultimately, we should be moving towards developing a system that moves away from the same-old levee system</a:t>
            </a:r>
          </a:p>
          <a:p>
            <a:r>
              <a:rPr lang="en-US" dirty="0"/>
              <a:t>We should propose alternatives that not only prevent flooding, but also:</a:t>
            </a:r>
          </a:p>
          <a:p>
            <a:pPr lvl="1"/>
            <a:r>
              <a:rPr lang="en-US" dirty="0"/>
              <a:t>Enhance the qualities of urban communities</a:t>
            </a:r>
          </a:p>
          <a:p>
            <a:pPr lvl="1"/>
            <a:r>
              <a:rPr lang="en-US" dirty="0"/>
              <a:t>Improve natural resources of the areas within the Mississippi River watersheds</a:t>
            </a:r>
          </a:p>
          <a:p>
            <a:r>
              <a:rPr lang="en-US" dirty="0"/>
              <a:t>These alternatives should rely mostly on the utilization of watersheds’ natural system with minimal alteration of the surrounding landscapes</a:t>
            </a:r>
          </a:p>
          <a:p>
            <a:pPr lvl="1"/>
            <a:endParaRPr lang="en-US" dirty="0"/>
          </a:p>
          <a:p>
            <a:pPr lvl="1"/>
            <a:endParaRPr lang="en-US" dirty="0"/>
          </a:p>
          <a:p>
            <a:endParaRPr lang="en-US" dirty="0"/>
          </a:p>
        </p:txBody>
      </p:sp>
    </p:spTree>
    <p:extLst>
      <p:ext uri="{BB962C8B-B14F-4D97-AF65-F5344CB8AC3E}">
        <p14:creationId xmlns:p14="http://schemas.microsoft.com/office/powerpoint/2010/main" val="3447580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family fishing&#10;&#10;AI-generated content may be incorrect.">
            <a:extLst>
              <a:ext uri="{FF2B5EF4-FFF2-40B4-BE49-F238E27FC236}">
                <a16:creationId xmlns:a16="http://schemas.microsoft.com/office/drawing/2014/main" id="{B9A802B0-222D-10CA-ABCA-6C6D2409DB87}"/>
              </a:ext>
            </a:extLst>
          </p:cNvPr>
          <p:cNvPicPr>
            <a:picLocks noGrp="1" noChangeAspect="1"/>
          </p:cNvPicPr>
          <p:nvPr>
            <p:ph idx="1"/>
          </p:nvPr>
        </p:nvPicPr>
        <p:blipFill>
          <a:blip r:embed="rId3"/>
          <a:stretch>
            <a:fillRect/>
          </a:stretch>
        </p:blipFill>
        <p:spPr>
          <a:xfrm>
            <a:off x="3267442" y="643466"/>
            <a:ext cx="5055743" cy="5571067"/>
          </a:xfrm>
          <a:prstGeom prst="rect">
            <a:avLst/>
          </a:prstGeom>
        </p:spPr>
      </p:pic>
      <p:pic>
        <p:nvPicPr>
          <p:cNvPr id="7" name="Picture 2">
            <a:extLst>
              <a:ext uri="{FF2B5EF4-FFF2-40B4-BE49-F238E27FC236}">
                <a16:creationId xmlns:a16="http://schemas.microsoft.com/office/drawing/2014/main" id="{B4E1F224-D2F1-7435-109D-9DF71A2AE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319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5C080FA-07BB-52ED-DB6D-0EF9D3C23659}"/>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b="1" kern="1200" dirty="0">
                <a:solidFill>
                  <a:schemeClr val="tx1"/>
                </a:solidFill>
                <a:latin typeface="+mj-lt"/>
                <a:ea typeface="+mj-ea"/>
                <a:cs typeface="+mj-cs"/>
              </a:rPr>
              <a:t>Huck Finn and Jim would Approve</a:t>
            </a:r>
          </a:p>
        </p:txBody>
      </p:sp>
      <p:pic>
        <p:nvPicPr>
          <p:cNvPr id="4" name="Content Placeholder 3">
            <a:extLst>
              <a:ext uri="{FF2B5EF4-FFF2-40B4-BE49-F238E27FC236}">
                <a16:creationId xmlns:a16="http://schemas.microsoft.com/office/drawing/2014/main" id="{2C7A2839-0BDB-A127-D0F6-22BD3EA404BC}"/>
              </a:ext>
            </a:extLst>
          </p:cNvPr>
          <p:cNvPicPr>
            <a:picLocks noGrp="1" noChangeAspect="1"/>
          </p:cNvPicPr>
          <p:nvPr>
            <p:ph idx="1"/>
          </p:nvPr>
        </p:nvPicPr>
        <p:blipFill>
          <a:blip r:embed="rId2"/>
          <a:stretch>
            <a:fillRect/>
          </a:stretch>
        </p:blipFill>
        <p:spPr>
          <a:xfrm>
            <a:off x="5914801" y="578738"/>
            <a:ext cx="5670549" cy="5670549"/>
          </a:xfrm>
          <a:prstGeom prst="rect">
            <a:avLst/>
          </a:prstGeom>
        </p:spPr>
      </p:pic>
    </p:spTree>
    <p:extLst>
      <p:ext uri="{BB962C8B-B14F-4D97-AF65-F5344CB8AC3E}">
        <p14:creationId xmlns:p14="http://schemas.microsoft.com/office/powerpoint/2010/main" val="2512657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550895-184D-AB38-09F9-5B56E9F9AD44}"/>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Thank you</a:t>
            </a:r>
          </a:p>
        </p:txBody>
      </p:sp>
      <p:sp>
        <p:nvSpPr>
          <p:cNvPr id="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close-up of a logo&#10;&#10;AI-generated content may be incorrect.">
            <a:extLst>
              <a:ext uri="{FF2B5EF4-FFF2-40B4-BE49-F238E27FC236}">
                <a16:creationId xmlns:a16="http://schemas.microsoft.com/office/drawing/2014/main" id="{78654C58-C7ED-F277-8579-79AE1910E6EC}"/>
              </a:ext>
            </a:extLst>
          </p:cNvPr>
          <p:cNvPicPr>
            <a:picLocks noGrp="1" noChangeAspect="1"/>
          </p:cNvPicPr>
          <p:nvPr>
            <p:ph idx="1"/>
          </p:nvPr>
        </p:nvPicPr>
        <p:blipFill>
          <a:blip r:embed="rId2"/>
          <a:stretch>
            <a:fillRect/>
          </a:stretch>
        </p:blipFill>
        <p:spPr>
          <a:xfrm>
            <a:off x="320040" y="3280517"/>
            <a:ext cx="5614416" cy="2329982"/>
          </a:xfrm>
          <a:prstGeom prst="rect">
            <a:avLst/>
          </a:prstGeom>
        </p:spPr>
      </p:pic>
      <p:pic>
        <p:nvPicPr>
          <p:cNvPr id="13" name="Picture 12" descr="A blue text on a white background&#10;&#10;AI-generated content may be incorrect.">
            <a:extLst>
              <a:ext uri="{FF2B5EF4-FFF2-40B4-BE49-F238E27FC236}">
                <a16:creationId xmlns:a16="http://schemas.microsoft.com/office/drawing/2014/main" id="{45A9675D-BE04-D13F-539F-AF37B1145E43}"/>
              </a:ext>
            </a:extLst>
          </p:cNvPr>
          <p:cNvPicPr>
            <a:picLocks noChangeAspect="1"/>
          </p:cNvPicPr>
          <p:nvPr/>
        </p:nvPicPr>
        <p:blipFill>
          <a:blip r:embed="rId3"/>
          <a:stretch>
            <a:fillRect/>
          </a:stretch>
        </p:blipFill>
        <p:spPr>
          <a:xfrm>
            <a:off x="6254496" y="3406841"/>
            <a:ext cx="5614416" cy="2077333"/>
          </a:xfrm>
          <a:prstGeom prst="rect">
            <a:avLst/>
          </a:prstGeom>
        </p:spPr>
      </p:pic>
      <p:pic>
        <p:nvPicPr>
          <p:cNvPr id="4" name="Picture 3">
            <a:extLst>
              <a:ext uri="{FF2B5EF4-FFF2-40B4-BE49-F238E27FC236}">
                <a16:creationId xmlns:a16="http://schemas.microsoft.com/office/drawing/2014/main" id="{BC16B061-B127-A6D2-3131-26E0B33207CF}"/>
              </a:ext>
            </a:extLst>
          </p:cNvPr>
          <p:cNvPicPr>
            <a:picLocks noChangeAspect="1"/>
          </p:cNvPicPr>
          <p:nvPr/>
        </p:nvPicPr>
        <p:blipFill>
          <a:blip r:embed="rId4"/>
          <a:stretch>
            <a:fillRect/>
          </a:stretch>
        </p:blipFill>
        <p:spPr>
          <a:xfrm>
            <a:off x="430412" y="3591934"/>
            <a:ext cx="1899328" cy="1748692"/>
          </a:xfrm>
          <a:prstGeom prst="rect">
            <a:avLst/>
          </a:prstGeom>
        </p:spPr>
      </p:pic>
      <p:pic>
        <p:nvPicPr>
          <p:cNvPr id="6" name="Picture 5" descr="A black and white logo&#10;&#10;AI-generated content may be incorrect.">
            <a:extLst>
              <a:ext uri="{FF2B5EF4-FFF2-40B4-BE49-F238E27FC236}">
                <a16:creationId xmlns:a16="http://schemas.microsoft.com/office/drawing/2014/main" id="{C47D0CB2-53E9-7EBE-B67C-5760EDD08A4B}"/>
              </a:ext>
            </a:extLst>
          </p:cNvPr>
          <p:cNvPicPr>
            <a:picLocks noChangeAspect="1"/>
          </p:cNvPicPr>
          <p:nvPr/>
        </p:nvPicPr>
        <p:blipFill>
          <a:blip r:embed="rId5"/>
          <a:stretch>
            <a:fillRect/>
          </a:stretch>
        </p:blipFill>
        <p:spPr>
          <a:xfrm>
            <a:off x="2329740" y="3956368"/>
            <a:ext cx="3448208" cy="1019823"/>
          </a:xfrm>
          <a:prstGeom prst="rect">
            <a:avLst/>
          </a:prstGeom>
        </p:spPr>
      </p:pic>
    </p:spTree>
    <p:extLst>
      <p:ext uri="{BB962C8B-B14F-4D97-AF65-F5344CB8AC3E}">
        <p14:creationId xmlns:p14="http://schemas.microsoft.com/office/powerpoint/2010/main" val="2858537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8764-ED4D-1579-24B4-C4E496AD70C1}"/>
              </a:ext>
            </a:extLst>
          </p:cNvPr>
          <p:cNvSpPr>
            <a:spLocks noGrp="1"/>
          </p:cNvSpPr>
          <p:nvPr>
            <p:ph type="title"/>
          </p:nvPr>
        </p:nvSpPr>
        <p:spPr/>
        <p:txBody>
          <a:bodyPr/>
          <a:lstStyle/>
          <a:p>
            <a:r>
              <a:rPr lang="en-US" dirty="0"/>
              <a:t>Me Pretending to be a River Rat on the Mississippi River in 1990</a:t>
            </a:r>
          </a:p>
        </p:txBody>
      </p:sp>
      <p:pic>
        <p:nvPicPr>
          <p:cNvPr id="5" name="Content Placeholder 4" descr="A person wearing a white helmet and yellow vest&#10;&#10;AI-generated content may be incorrect.">
            <a:extLst>
              <a:ext uri="{FF2B5EF4-FFF2-40B4-BE49-F238E27FC236}">
                <a16:creationId xmlns:a16="http://schemas.microsoft.com/office/drawing/2014/main" id="{D9939A8C-771C-6D02-6B75-DC4A16173FC2}"/>
              </a:ext>
            </a:extLst>
          </p:cNvPr>
          <p:cNvPicPr>
            <a:picLocks noGrp="1" noChangeAspect="1"/>
          </p:cNvPicPr>
          <p:nvPr>
            <p:ph idx="1"/>
          </p:nvPr>
        </p:nvPicPr>
        <p:blipFill>
          <a:blip r:embed="rId2"/>
          <a:stretch>
            <a:fillRect/>
          </a:stretch>
        </p:blipFill>
        <p:spPr>
          <a:xfrm>
            <a:off x="3031727" y="1825625"/>
            <a:ext cx="6128545" cy="4351338"/>
          </a:xfrm>
        </p:spPr>
      </p:pic>
    </p:spTree>
    <p:extLst>
      <p:ext uri="{BB962C8B-B14F-4D97-AF65-F5344CB8AC3E}">
        <p14:creationId xmlns:p14="http://schemas.microsoft.com/office/powerpoint/2010/main" val="3745442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8">
            <a:extLst>
              <a:ext uri="{FF2B5EF4-FFF2-40B4-BE49-F238E27FC236}">
                <a16:creationId xmlns:a16="http://schemas.microsoft.com/office/drawing/2014/main" id="{530AD6CE-1EF0-BBA5-32DF-37ED99C2B4F0}"/>
              </a:ext>
            </a:extLst>
          </p:cNvPr>
          <p:cNvSpPr>
            <a:spLocks noGrp="1"/>
          </p:cNvSpPr>
          <p:nvPr>
            <p:ph idx="1"/>
          </p:nvPr>
        </p:nvSpPr>
        <p:spPr>
          <a:xfrm>
            <a:off x="648930" y="2406650"/>
            <a:ext cx="5181508" cy="3722438"/>
          </a:xfrm>
        </p:spPr>
        <p:txBody>
          <a:bodyPr>
            <a:normAutofit/>
          </a:bodyPr>
          <a:lstStyle/>
          <a:p>
            <a:r>
              <a:rPr lang="en-US" sz="2000"/>
              <a:t>Urgent need for novel plans that are drastically different from chaotic and reactionary actions</a:t>
            </a:r>
          </a:p>
          <a:p>
            <a:pPr marL="0" indent="0">
              <a:buNone/>
            </a:pPr>
            <a:endParaRPr lang="en-US" sz="2000"/>
          </a:p>
          <a:p>
            <a:r>
              <a:rPr lang="en-US" sz="2000" b="1"/>
              <a:t>"Insanity is doing the same thing over and over again and expecting different results."</a:t>
            </a:r>
            <a:r>
              <a:rPr lang="en-US" sz="2000"/>
              <a:t>  </a:t>
            </a:r>
          </a:p>
          <a:p>
            <a:pPr lvl="1"/>
            <a:r>
              <a:rPr lang="en-US" sz="2000"/>
              <a:t>-Rita Mae Brown (NOT Einstein)</a:t>
            </a:r>
            <a:endParaRPr lang="en-US" sz="2000" dirty="0"/>
          </a:p>
        </p:txBody>
      </p:sp>
      <p:pic>
        <p:nvPicPr>
          <p:cNvPr id="5" name="Content Placeholder 4" descr="A drawing of people sitting on mats&#10;&#10;AI-generated content may be incorrect.">
            <a:extLst>
              <a:ext uri="{FF2B5EF4-FFF2-40B4-BE49-F238E27FC236}">
                <a16:creationId xmlns:a16="http://schemas.microsoft.com/office/drawing/2014/main" id="{94A1C22C-5F43-20E3-A86F-13C84093D6AE}"/>
              </a:ext>
            </a:extLst>
          </p:cNvPr>
          <p:cNvPicPr>
            <a:picLocks noChangeAspect="1"/>
          </p:cNvPicPr>
          <p:nvPr/>
        </p:nvPicPr>
        <p:blipFill>
          <a:blip r:embed="rId2"/>
          <a:srcRect l="4988" r="5007"/>
          <a:stretch>
            <a:fillRect/>
          </a:stretch>
        </p:blipFill>
        <p:spPr>
          <a:xfrm>
            <a:off x="6189155" y="10"/>
            <a:ext cx="6002844" cy="6857990"/>
          </a:xfrm>
          <a:prstGeom prst="rect">
            <a:avLst/>
          </a:prstGeom>
          <a:effectLst/>
        </p:spPr>
      </p:pic>
      <p:pic>
        <p:nvPicPr>
          <p:cNvPr id="6" name="Picture 2">
            <a:extLst>
              <a:ext uri="{FF2B5EF4-FFF2-40B4-BE49-F238E27FC236}">
                <a16:creationId xmlns:a16="http://schemas.microsoft.com/office/drawing/2014/main" id="{3CFF07E0-F342-E7CD-8A97-075F7EB7F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729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Freeform: Shape 308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3" name="Arc 308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7A36B51-3E27-67E7-A9E7-A9D34ADC71AE}"/>
              </a:ext>
            </a:extLst>
          </p:cNvPr>
          <p:cNvSpPr>
            <a:spLocks noGrp="1"/>
          </p:cNvSpPr>
          <p:nvPr>
            <p:ph idx="1"/>
          </p:nvPr>
        </p:nvSpPr>
        <p:spPr>
          <a:xfrm>
            <a:off x="828161" y="1492330"/>
            <a:ext cx="10515600" cy="4351338"/>
          </a:xfrm>
        </p:spPr>
        <p:txBody>
          <a:bodyPr>
            <a:normAutofit/>
          </a:bodyPr>
          <a:lstStyle/>
          <a:p>
            <a:r>
              <a:rPr lang="en-US" sz="2600" dirty="0"/>
              <a:t>The spirt of the River has changed drastically since the days of Huck and Jim</a:t>
            </a:r>
          </a:p>
          <a:p>
            <a:r>
              <a:rPr lang="en-US" sz="2600" dirty="0"/>
              <a:t>Modernization and routine occurrence of devastating floods have eliminated the “free and easy” feeling they felt on the raft</a:t>
            </a:r>
          </a:p>
          <a:p>
            <a:r>
              <a:rPr lang="en-US" sz="2600" dirty="0"/>
              <a:t>Flooding of the Mississippi River has been in conflict with levees like a turbulent marriage where couples stay together no matter how bad life is for both</a:t>
            </a:r>
          </a:p>
          <a:p>
            <a:r>
              <a:rPr lang="en-US" sz="2600" dirty="0"/>
              <a:t>Unfortunately, the real history behind the origin of levees has nothing to do with protecting the landscape around the river, but rather something evil which is further discussed in the main body of this research</a:t>
            </a:r>
          </a:p>
          <a:p>
            <a:endParaRPr lang="en-US" sz="2600" dirty="0"/>
          </a:p>
        </p:txBody>
      </p:sp>
      <p:pic>
        <p:nvPicPr>
          <p:cNvPr id="4" name="Picture 2">
            <a:extLst>
              <a:ext uri="{FF2B5EF4-FFF2-40B4-BE49-F238E27FC236}">
                <a16:creationId xmlns:a16="http://schemas.microsoft.com/office/drawing/2014/main" id="{742F6471-4F96-D629-2254-B49671064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702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039">
            <a:extLst>
              <a:ext uri="{FF2B5EF4-FFF2-40B4-BE49-F238E27FC236}">
                <a16:creationId xmlns:a16="http://schemas.microsoft.com/office/drawing/2014/main" id="{CD5C2376-B7E8-468F-FE64-08846A50D6F9}"/>
              </a:ext>
            </a:extLst>
          </p:cNvPr>
          <p:cNvPicPr>
            <a:picLocks noChangeAspect="1"/>
          </p:cNvPicPr>
          <p:nvPr/>
        </p:nvPicPr>
        <p:blipFill>
          <a:blip r:embed="rId2">
            <a:duotone>
              <a:schemeClr val="bg2">
                <a:shade val="45000"/>
                <a:satMod val="135000"/>
              </a:schemeClr>
              <a:prstClr val="white"/>
            </a:duotone>
          </a:blip>
          <a:srcRect l="9018" r="73" b="20719"/>
          <a:stretch>
            <a:fillRect/>
          </a:stretch>
        </p:blipFill>
        <p:spPr>
          <a:xfrm>
            <a:off x="20" y="10"/>
            <a:ext cx="12191980" cy="6857990"/>
          </a:xfrm>
          <a:prstGeom prst="rect">
            <a:avLst/>
          </a:prstGeom>
        </p:spPr>
      </p:pic>
      <p:sp>
        <p:nvSpPr>
          <p:cNvPr id="1071" name="Rectangle 107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75CDD2-6D57-ABAC-7E1C-8E70B2EFEAE4}"/>
              </a:ext>
            </a:extLst>
          </p:cNvPr>
          <p:cNvSpPr>
            <a:spLocks noGrp="1"/>
          </p:cNvSpPr>
          <p:nvPr>
            <p:ph type="title"/>
          </p:nvPr>
        </p:nvSpPr>
        <p:spPr>
          <a:xfrm>
            <a:off x="838200" y="365125"/>
            <a:ext cx="10515600" cy="1325563"/>
          </a:xfrm>
        </p:spPr>
        <p:txBody>
          <a:bodyPr>
            <a:normAutofit/>
          </a:bodyPr>
          <a:lstStyle/>
          <a:p>
            <a:r>
              <a:rPr lang="en-US" dirty="0"/>
              <a:t>What are we talking about?</a:t>
            </a:r>
            <a:br>
              <a:rPr lang="en-US" dirty="0"/>
            </a:br>
            <a:r>
              <a:rPr lang="en-US" dirty="0"/>
              <a:t>Problems:</a:t>
            </a:r>
          </a:p>
        </p:txBody>
      </p:sp>
      <p:pic>
        <p:nvPicPr>
          <p:cNvPr id="8" name="Picture 2">
            <a:extLst>
              <a:ext uri="{FF2B5EF4-FFF2-40B4-BE49-F238E27FC236}">
                <a16:creationId xmlns:a16="http://schemas.microsoft.com/office/drawing/2014/main" id="{0704E051-BE61-E2CB-E79C-75D2F0994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837" y="6175380"/>
            <a:ext cx="1434164" cy="6829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38" name="Content Placeholder 2">
            <a:extLst>
              <a:ext uri="{FF2B5EF4-FFF2-40B4-BE49-F238E27FC236}">
                <a16:creationId xmlns:a16="http://schemas.microsoft.com/office/drawing/2014/main" id="{099DD709-739A-EC2C-7A36-F4B841837B66}"/>
              </a:ext>
            </a:extLst>
          </p:cNvPr>
          <p:cNvGraphicFramePr>
            <a:graphicFrameLocks noGrp="1"/>
          </p:cNvGraphicFramePr>
          <p:nvPr>
            <p:ph idx="1"/>
            <p:extLst>
              <p:ext uri="{D42A27DB-BD31-4B8C-83A1-F6EECF244321}">
                <p14:modId xmlns:p14="http://schemas.microsoft.com/office/powerpoint/2010/main" val="14921331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70076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6649-FDBE-3F53-02EA-B22F87B36D98}"/>
              </a:ext>
            </a:extLst>
          </p:cNvPr>
          <p:cNvSpPr>
            <a:spLocks noGrp="1"/>
          </p:cNvSpPr>
          <p:nvPr>
            <p:ph type="title"/>
          </p:nvPr>
        </p:nvSpPr>
        <p:spPr>
          <a:xfrm>
            <a:off x="836679" y="723898"/>
            <a:ext cx="6002110" cy="1495425"/>
          </a:xfrm>
        </p:spPr>
        <p:txBody>
          <a:bodyPr>
            <a:normAutofit/>
          </a:bodyPr>
          <a:lstStyle/>
          <a:p>
            <a:r>
              <a:rPr lang="en-US" sz="4000"/>
              <a:t>Scope</a:t>
            </a:r>
          </a:p>
        </p:txBody>
      </p:sp>
      <p:sp>
        <p:nvSpPr>
          <p:cNvPr id="3" name="Content Placeholder 2">
            <a:extLst>
              <a:ext uri="{FF2B5EF4-FFF2-40B4-BE49-F238E27FC236}">
                <a16:creationId xmlns:a16="http://schemas.microsoft.com/office/drawing/2014/main" id="{54B3E527-A306-827D-4C4A-17792F7419DC}"/>
              </a:ext>
            </a:extLst>
          </p:cNvPr>
          <p:cNvSpPr>
            <a:spLocks noGrp="1"/>
          </p:cNvSpPr>
          <p:nvPr>
            <p:ph idx="1"/>
          </p:nvPr>
        </p:nvSpPr>
        <p:spPr>
          <a:xfrm>
            <a:off x="836680" y="2405067"/>
            <a:ext cx="6002110" cy="3729034"/>
          </a:xfrm>
        </p:spPr>
        <p:txBody>
          <a:bodyPr>
            <a:normAutofit/>
          </a:bodyPr>
          <a:lstStyle/>
          <a:p>
            <a:r>
              <a:rPr lang="en-US" sz="2000" dirty="0"/>
              <a:t>Governmental reports have shown temporal costs ranging form tens to hundreds of billions of dollars</a:t>
            </a:r>
          </a:p>
          <a:p>
            <a:endParaRPr lang="en-US" sz="2000" dirty="0"/>
          </a:p>
          <a:p>
            <a:r>
              <a:rPr lang="en-US" sz="2000" dirty="0"/>
              <a:t>This presentation explores these costs together with compounded damages</a:t>
            </a:r>
          </a:p>
          <a:p>
            <a:endParaRPr lang="en-US" sz="2000" dirty="0"/>
          </a:p>
          <a:p>
            <a:r>
              <a:rPr lang="en-US" sz="2000" dirty="0"/>
              <a:t>It identifies opportunities to limit both tangible and intangible losses</a:t>
            </a:r>
          </a:p>
        </p:txBody>
      </p:sp>
      <p:pic>
        <p:nvPicPr>
          <p:cNvPr id="4" name="Picture 3">
            <a:extLst>
              <a:ext uri="{FF2B5EF4-FFF2-40B4-BE49-F238E27FC236}">
                <a16:creationId xmlns:a16="http://schemas.microsoft.com/office/drawing/2014/main" id="{4F055FFB-7E32-A968-8C46-4D0E7E061251}"/>
              </a:ext>
            </a:extLst>
          </p:cNvPr>
          <p:cNvPicPr>
            <a:picLocks noChangeAspect="1"/>
          </p:cNvPicPr>
          <p:nvPr/>
        </p:nvPicPr>
        <p:blipFill>
          <a:blip r:embed="rId2"/>
          <a:srcRect r="27201"/>
          <a:stretch>
            <a:fillRect/>
          </a:stretch>
        </p:blipFill>
        <p:spPr>
          <a:xfrm>
            <a:off x="7199440" y="10"/>
            <a:ext cx="4992560" cy="6857990"/>
          </a:xfrm>
          <a:prstGeom prst="rect">
            <a:avLst/>
          </a:prstGeom>
          <a:effectLst/>
        </p:spPr>
      </p:pic>
      <p:pic>
        <p:nvPicPr>
          <p:cNvPr id="4098" name="Picture 2">
            <a:extLst>
              <a:ext uri="{FF2B5EF4-FFF2-40B4-BE49-F238E27FC236}">
                <a16:creationId xmlns:a16="http://schemas.microsoft.com/office/drawing/2014/main" id="{55B3CCDB-9324-3095-9A53-5B35B1BBE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03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B27ED6-152D-E532-78D7-E3D52D38C71C}"/>
              </a:ext>
            </a:extLst>
          </p:cNvPr>
          <p:cNvSpPr>
            <a:spLocks noGrp="1"/>
          </p:cNvSpPr>
          <p:nvPr>
            <p:ph type="title"/>
          </p:nvPr>
        </p:nvSpPr>
        <p:spPr>
          <a:xfrm>
            <a:off x="630936" y="640080"/>
            <a:ext cx="4818888" cy="1481328"/>
          </a:xfrm>
        </p:spPr>
        <p:txBody>
          <a:bodyPr anchor="b">
            <a:normAutofit/>
          </a:bodyPr>
          <a:lstStyle/>
          <a:p>
            <a:r>
              <a:rPr lang="en-US" sz="4200"/>
              <a:t>Why is Critical Thinking Important?</a:t>
            </a:r>
          </a:p>
        </p:txBody>
      </p:sp>
      <p:sp>
        <p:nvSpPr>
          <p:cNvPr id="3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95C334-5A97-9F64-CF4B-4568D7D5843B}"/>
              </a:ext>
            </a:extLst>
          </p:cNvPr>
          <p:cNvSpPr>
            <a:spLocks noGrp="1"/>
          </p:cNvSpPr>
          <p:nvPr>
            <p:ph idx="1"/>
          </p:nvPr>
        </p:nvSpPr>
        <p:spPr>
          <a:xfrm>
            <a:off x="630936" y="2660904"/>
            <a:ext cx="4818888" cy="3547872"/>
          </a:xfrm>
        </p:spPr>
        <p:txBody>
          <a:bodyPr anchor="t">
            <a:normAutofit/>
          </a:bodyPr>
          <a:lstStyle/>
          <a:p>
            <a:pPr marL="514350" indent="-514350">
              <a:buFont typeface="+mj-lt"/>
              <a:buAutoNum type="arabicPeriod"/>
            </a:pPr>
            <a:r>
              <a:rPr lang="en-US" sz="2000"/>
              <a:t>Thinking outside the box</a:t>
            </a:r>
          </a:p>
          <a:p>
            <a:pPr lvl="1"/>
            <a:r>
              <a:rPr lang="en-US" sz="2000"/>
              <a:t>Boxes in this situation are Levees and Dams</a:t>
            </a:r>
          </a:p>
          <a:p>
            <a:pPr marL="514350" indent="-514350">
              <a:buFont typeface="+mj-lt"/>
              <a:buAutoNum type="arabicPeriod"/>
            </a:pPr>
            <a:r>
              <a:rPr lang="en-US" sz="2000"/>
              <a:t>Focus and avoid OVERWHELMING ourselves with too much information – data inputs and opinions</a:t>
            </a:r>
          </a:p>
          <a:p>
            <a:pPr marL="514350" indent="-514350">
              <a:buFont typeface="+mj-lt"/>
              <a:buAutoNum type="arabicPeriod"/>
            </a:pPr>
            <a:r>
              <a:rPr lang="en-US" sz="2000"/>
              <a:t>Avoiding crowd sourcing and sticking with expert based designs</a:t>
            </a:r>
          </a:p>
          <a:p>
            <a:pPr marL="514350" indent="-514350">
              <a:buFont typeface="+mj-lt"/>
              <a:buAutoNum type="arabicPeriod"/>
            </a:pPr>
            <a:r>
              <a:rPr lang="en-US" sz="2000"/>
              <a:t>Avoiding complexity – Nothing wrong with old fashioned approach</a:t>
            </a:r>
          </a:p>
        </p:txBody>
      </p:sp>
      <p:pic>
        <p:nvPicPr>
          <p:cNvPr id="4" name="Picture 3">
            <a:extLst>
              <a:ext uri="{FF2B5EF4-FFF2-40B4-BE49-F238E27FC236}">
                <a16:creationId xmlns:a16="http://schemas.microsoft.com/office/drawing/2014/main" id="{ABF03438-1395-E711-9B32-4204C23408EA}"/>
              </a:ext>
            </a:extLst>
          </p:cNvPr>
          <p:cNvPicPr>
            <a:picLocks noChangeAspect="1"/>
          </p:cNvPicPr>
          <p:nvPr/>
        </p:nvPicPr>
        <p:blipFill rotWithShape="1">
          <a:blip r:embed="rId2"/>
          <a:srcRect l="-80" t="23719" r="1"/>
          <a:stretch>
            <a:fillRect/>
          </a:stretch>
        </p:blipFill>
        <p:spPr>
          <a:xfrm>
            <a:off x="6099048" y="1348565"/>
            <a:ext cx="5458968" cy="4160870"/>
          </a:xfrm>
          <a:prstGeom prst="rect">
            <a:avLst/>
          </a:prstGeom>
        </p:spPr>
      </p:pic>
      <p:pic>
        <p:nvPicPr>
          <p:cNvPr id="5" name="Picture 2">
            <a:extLst>
              <a:ext uri="{FF2B5EF4-FFF2-40B4-BE49-F238E27FC236}">
                <a16:creationId xmlns:a16="http://schemas.microsoft.com/office/drawing/2014/main" id="{5206C87F-646F-C2F6-147A-4F7222EA5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561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3" name="Rectangle 207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2F484122-BD4B-3440-390C-E722C1978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93" b="3493"/>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75" name="Rectangle 207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BFA03D-C389-2940-817F-A138B14EBB87}"/>
              </a:ext>
            </a:extLst>
          </p:cNvPr>
          <p:cNvSpPr>
            <a:spLocks noGrp="1"/>
          </p:cNvSpPr>
          <p:nvPr>
            <p:ph type="title"/>
          </p:nvPr>
        </p:nvSpPr>
        <p:spPr>
          <a:xfrm>
            <a:off x="838200" y="534284"/>
            <a:ext cx="3822189" cy="1899912"/>
          </a:xfrm>
        </p:spPr>
        <p:txBody>
          <a:bodyPr>
            <a:normAutofit/>
          </a:bodyPr>
          <a:lstStyle/>
          <a:p>
            <a:r>
              <a:rPr lang="en-US" sz="3700" dirty="0"/>
              <a:t>Examples of ”Keeping it Simple” (In a way…)</a:t>
            </a:r>
          </a:p>
        </p:txBody>
      </p:sp>
      <p:sp>
        <p:nvSpPr>
          <p:cNvPr id="2068" name="Content Placeholder 2">
            <a:extLst>
              <a:ext uri="{FF2B5EF4-FFF2-40B4-BE49-F238E27FC236}">
                <a16:creationId xmlns:a16="http://schemas.microsoft.com/office/drawing/2014/main" id="{078F1D70-045A-10D1-50A6-C535D296FCAB}"/>
              </a:ext>
            </a:extLst>
          </p:cNvPr>
          <p:cNvSpPr>
            <a:spLocks noGrp="1"/>
          </p:cNvSpPr>
          <p:nvPr>
            <p:ph idx="1"/>
          </p:nvPr>
        </p:nvSpPr>
        <p:spPr>
          <a:xfrm>
            <a:off x="838200" y="2434201"/>
            <a:ext cx="3822189" cy="3742762"/>
          </a:xfrm>
        </p:spPr>
        <p:txBody>
          <a:bodyPr>
            <a:normAutofit fontScale="92500"/>
          </a:bodyPr>
          <a:lstStyle/>
          <a:p>
            <a:r>
              <a:rPr lang="en-US" sz="2000" dirty="0"/>
              <a:t>Hoover Dam</a:t>
            </a:r>
          </a:p>
          <a:p>
            <a:r>
              <a:rPr lang="en-US" sz="2000" dirty="0"/>
              <a:t>Built over 100 years ago</a:t>
            </a:r>
          </a:p>
          <a:p>
            <a:r>
              <a:rPr lang="en-US" sz="2000" dirty="0"/>
              <a:t>3 Principal Players</a:t>
            </a:r>
          </a:p>
          <a:p>
            <a:pPr lvl="1"/>
            <a:r>
              <a:rPr lang="en-US" sz="2000" dirty="0"/>
              <a:t>Concept in 1908 by Arthur Powel Davis</a:t>
            </a:r>
          </a:p>
          <a:p>
            <a:pPr lvl="1"/>
            <a:r>
              <a:rPr lang="en-US" sz="2000" dirty="0"/>
              <a:t>Architecture by Gordon Kaufmann</a:t>
            </a:r>
          </a:p>
          <a:p>
            <a:pPr lvl="1"/>
            <a:r>
              <a:rPr lang="en-US" sz="2000" dirty="0"/>
              <a:t>Engineering by Henry Kaiser</a:t>
            </a:r>
          </a:p>
          <a:p>
            <a:r>
              <a:rPr lang="en-US" sz="2400" dirty="0"/>
              <a:t>It took 20 years for over 400 congressmen to approve the project!</a:t>
            </a:r>
          </a:p>
        </p:txBody>
      </p:sp>
      <p:pic>
        <p:nvPicPr>
          <p:cNvPr id="5" name="Picture 2">
            <a:extLst>
              <a:ext uri="{FF2B5EF4-FFF2-40B4-BE49-F238E27FC236}">
                <a16:creationId xmlns:a16="http://schemas.microsoft.com/office/drawing/2014/main" id="{242A4F0B-613F-EEC8-C677-64FBE6B72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4164" cy="68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6155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2172</TotalTime>
  <Words>946</Words>
  <Application>Microsoft Office PowerPoint</Application>
  <PresentationFormat>Widescreen</PresentationFormat>
  <Paragraphs>96</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Aptos Display</vt:lpstr>
      <vt:lpstr>Arial</vt:lpstr>
      <vt:lpstr>Calibri</vt:lpstr>
      <vt:lpstr>Wingdings</vt:lpstr>
      <vt:lpstr>Office Theme</vt:lpstr>
      <vt:lpstr>Redevelopment Designs for Mississippi River Basin</vt:lpstr>
      <vt:lpstr>PowerPoint Presentation</vt:lpstr>
      <vt:lpstr>Me Pretending to be a River Rat on the Mississippi River in 1990</vt:lpstr>
      <vt:lpstr>PowerPoint Presentation</vt:lpstr>
      <vt:lpstr>PowerPoint Presentation</vt:lpstr>
      <vt:lpstr>What are we talking about? Problems:</vt:lpstr>
      <vt:lpstr>Scope</vt:lpstr>
      <vt:lpstr>Why is Critical Thinking Important?</vt:lpstr>
      <vt:lpstr>Examples of ”Keeping it Simple” (In a way…)</vt:lpstr>
      <vt:lpstr>Brooklyn Bridge</vt:lpstr>
      <vt:lpstr>Panama Canal</vt:lpstr>
      <vt:lpstr>In addition to avoiding COMPLEXITY, we should be avoiding excessive reliance on Computer Modeling</vt:lpstr>
      <vt:lpstr>Now What? Solutions!</vt:lpstr>
      <vt:lpstr>What is the Simple Solution</vt:lpstr>
      <vt:lpstr>Where and How?</vt:lpstr>
      <vt:lpstr>PowerPoint Presentation</vt:lpstr>
      <vt:lpstr>PowerPoint Presentation</vt:lpstr>
      <vt:lpstr>Retention Basin Locations</vt:lpstr>
      <vt:lpstr>PowerPoint Presentation</vt:lpstr>
      <vt:lpstr>PowerPoint Presentation</vt:lpstr>
      <vt:lpstr>Maybe Here?</vt:lpstr>
      <vt:lpstr>Economics. Always Economics!</vt:lpstr>
      <vt:lpstr>Economics. Still Economics</vt:lpstr>
      <vt:lpstr>In Conclusion</vt:lpstr>
      <vt:lpstr>PowerPoint Presentation</vt:lpstr>
      <vt:lpstr>Huck Finn and Jim would Approve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Redevelopment Designs for Mississippi River Basin</dc:title>
  <dc:creator>Nima Golchin</dc:creator>
  <cp:lastModifiedBy>Molly Newell</cp:lastModifiedBy>
  <cp:revision>6</cp:revision>
  <dcterms:created xsi:type="dcterms:W3CDTF">2025-10-11T14:15:20Z</dcterms:created>
  <dcterms:modified xsi:type="dcterms:W3CDTF">2025-10-14T14:53:58Z</dcterms:modified>
</cp:coreProperties>
</file>